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7"/>
  </p:notesMasterIdLst>
  <p:handoutMasterIdLst>
    <p:handoutMasterId r:id="rId18"/>
  </p:handoutMasterIdLst>
  <p:sldIdLst>
    <p:sldId id="302" r:id="rId2"/>
    <p:sldId id="295" r:id="rId3"/>
    <p:sldId id="294" r:id="rId4"/>
    <p:sldId id="303" r:id="rId5"/>
    <p:sldId id="306" r:id="rId6"/>
    <p:sldId id="311" r:id="rId7"/>
    <p:sldId id="312" r:id="rId8"/>
    <p:sldId id="313" r:id="rId9"/>
    <p:sldId id="296" r:id="rId10"/>
    <p:sldId id="304" r:id="rId11"/>
    <p:sldId id="307" r:id="rId12"/>
    <p:sldId id="308" r:id="rId13"/>
    <p:sldId id="314" r:id="rId14"/>
    <p:sldId id="315" r:id="rId15"/>
    <p:sldId id="310" r:id="rId1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9"/>
    <p:restoredTop sz="95816"/>
  </p:normalViewPr>
  <p:slideViewPr>
    <p:cSldViewPr snapToGrid="0" snapToObjects="1">
      <p:cViewPr varScale="1">
        <p:scale>
          <a:sx n="116" d="100"/>
          <a:sy n="116" d="100"/>
        </p:scale>
        <p:origin x="216" y="30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5/10/22</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5/10/22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Suraj Suraj </a:t>
            </a:r>
          </a:p>
          <a:p>
            <a:r>
              <a:rPr lang="en-US" dirty="0"/>
              <a:t>Sumeet </a:t>
            </a:r>
            <a:r>
              <a:rPr lang="en-US" dirty="0" err="1"/>
              <a:t>Aher</a:t>
            </a:r>
            <a:endParaRPr lang="en-US" dirty="0"/>
          </a:p>
        </p:txBody>
      </p:sp>
      <p:sp>
        <p:nvSpPr>
          <p:cNvPr id="3" name="Title 2"/>
          <p:cNvSpPr>
            <a:spLocks noGrp="1"/>
          </p:cNvSpPr>
          <p:nvPr>
            <p:ph type="ctrTitle"/>
          </p:nvPr>
        </p:nvSpPr>
        <p:spPr>
          <a:xfrm>
            <a:off x="658368" y="1490472"/>
            <a:ext cx="8519922" cy="2386584"/>
          </a:xfrm>
        </p:spPr>
        <p:txBody>
          <a:bodyPr>
            <a:normAutofit fontScale="90000"/>
          </a:bodyPr>
          <a:lstStyle/>
          <a:p>
            <a:r>
              <a:rPr lang="en-US" dirty="0"/>
              <a:t>CSE 546</a:t>
            </a:r>
            <a:br>
              <a:rPr lang="en-US" dirty="0"/>
            </a:br>
            <a:br>
              <a:rPr lang="en-US" dirty="0"/>
            </a:br>
            <a:r>
              <a:rPr lang="en-US" dirty="0"/>
              <a:t>Final Project- </a:t>
            </a:r>
            <a:r>
              <a:rPr lang="en-US" dirty="0" err="1"/>
              <a:t>MARl</a:t>
            </a:r>
            <a:endParaRPr lang="en-US" dirty="0"/>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97CA2-1C19-5DE8-8A75-B933953CD2AA}"/>
              </a:ext>
            </a:extLst>
          </p:cNvPr>
          <p:cNvSpPr>
            <a:spLocks noGrp="1"/>
          </p:cNvSpPr>
          <p:nvPr>
            <p:ph type="body" idx="10"/>
          </p:nvPr>
        </p:nvSpPr>
        <p:spPr>
          <a:xfrm>
            <a:off x="710147" y="1645589"/>
            <a:ext cx="8557757" cy="3732425"/>
          </a:xfrm>
        </p:spPr>
        <p:txBody>
          <a:bodyPr/>
          <a:lstStyle/>
          <a:p>
            <a:pPr marL="508000" indent="-457200">
              <a:buAutoNum type="arabicPeriod" startAt="5"/>
            </a:pPr>
            <a:r>
              <a:rPr lang="en-US" dirty="0"/>
              <a:t>Training both the agents with sequential step where agent0 will take the first step and then agent1 and independent DQN network but the episode only ends when both agents complete their full episode. [P2_V6] </a:t>
            </a:r>
          </a:p>
          <a:p>
            <a:pPr marL="508000" indent="-457200">
              <a:buAutoNum type="arabicPeriod" startAt="5"/>
            </a:pPr>
            <a:r>
              <a:rPr lang="en-US" dirty="0"/>
              <a:t>Training both the agents with sequential step where agent1 will take the first step and then agent0 and independent DQN network but the episode only ends when both agents complete their full episode. [P2_V7] </a:t>
            </a:r>
          </a:p>
          <a:p>
            <a:pPr marL="508000" indent="-457200">
              <a:buAutoNum type="arabicPeriod" startAt="5"/>
            </a:pPr>
            <a:r>
              <a:rPr lang="en-US" dirty="0"/>
              <a:t>Training both the agents with randomized steps where agent0 and agent1 will take the steps interchangeably with SAME DQN network [P2_V8] </a:t>
            </a:r>
          </a:p>
          <a:p>
            <a:endParaRPr lang="en-US" dirty="0"/>
          </a:p>
        </p:txBody>
      </p:sp>
    </p:spTree>
    <p:extLst>
      <p:ext uri="{BB962C8B-B14F-4D97-AF65-F5344CB8AC3E}">
        <p14:creationId xmlns:p14="http://schemas.microsoft.com/office/powerpoint/2010/main" val="176330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95129B-E4C9-328C-AF79-E89D577B34DA}"/>
              </a:ext>
            </a:extLst>
          </p:cNvPr>
          <p:cNvPicPr>
            <a:picLocks noChangeAspect="1"/>
          </p:cNvPicPr>
          <p:nvPr/>
        </p:nvPicPr>
        <p:blipFill rotWithShape="1">
          <a:blip r:embed="rId2"/>
          <a:srcRect l="9430"/>
          <a:stretch/>
        </p:blipFill>
        <p:spPr>
          <a:xfrm>
            <a:off x="112768" y="1696596"/>
            <a:ext cx="3068199" cy="4065225"/>
          </a:xfrm>
          <a:prstGeom prst="rect">
            <a:avLst/>
          </a:prstGeom>
        </p:spPr>
      </p:pic>
      <p:pic>
        <p:nvPicPr>
          <p:cNvPr id="6" name="Picture 5">
            <a:extLst>
              <a:ext uri="{FF2B5EF4-FFF2-40B4-BE49-F238E27FC236}">
                <a16:creationId xmlns:a16="http://schemas.microsoft.com/office/drawing/2014/main" id="{5DE66B94-553E-F9AA-6708-A60CD4399A7B}"/>
              </a:ext>
            </a:extLst>
          </p:cNvPr>
          <p:cNvPicPr>
            <a:picLocks noChangeAspect="1"/>
          </p:cNvPicPr>
          <p:nvPr/>
        </p:nvPicPr>
        <p:blipFill>
          <a:blip r:embed="rId3"/>
          <a:stretch>
            <a:fillRect/>
          </a:stretch>
        </p:blipFill>
        <p:spPr>
          <a:xfrm>
            <a:off x="3062231" y="1757716"/>
            <a:ext cx="2861479" cy="3942983"/>
          </a:xfrm>
          <a:prstGeom prst="rect">
            <a:avLst/>
          </a:prstGeom>
        </p:spPr>
      </p:pic>
      <p:pic>
        <p:nvPicPr>
          <p:cNvPr id="10" name="Picture 9">
            <a:extLst>
              <a:ext uri="{FF2B5EF4-FFF2-40B4-BE49-F238E27FC236}">
                <a16:creationId xmlns:a16="http://schemas.microsoft.com/office/drawing/2014/main" id="{D09AEE6A-1F29-E60C-3ED3-5D631E84DF3C}"/>
              </a:ext>
            </a:extLst>
          </p:cNvPr>
          <p:cNvPicPr>
            <a:picLocks noChangeAspect="1"/>
          </p:cNvPicPr>
          <p:nvPr/>
        </p:nvPicPr>
        <p:blipFill rotWithShape="1">
          <a:blip r:embed="rId4"/>
          <a:srcRect t="3479"/>
          <a:stretch/>
        </p:blipFill>
        <p:spPr>
          <a:xfrm>
            <a:off x="5923710" y="1757716"/>
            <a:ext cx="2784067" cy="3942982"/>
          </a:xfrm>
          <a:prstGeom prst="rect">
            <a:avLst/>
          </a:prstGeom>
        </p:spPr>
      </p:pic>
      <p:pic>
        <p:nvPicPr>
          <p:cNvPr id="12" name="Picture 11">
            <a:extLst>
              <a:ext uri="{FF2B5EF4-FFF2-40B4-BE49-F238E27FC236}">
                <a16:creationId xmlns:a16="http://schemas.microsoft.com/office/drawing/2014/main" id="{95EA8E67-D07D-ED58-7A2F-DDCB4DAAD2C2}"/>
              </a:ext>
            </a:extLst>
          </p:cNvPr>
          <p:cNvPicPr>
            <a:picLocks noChangeAspect="1"/>
          </p:cNvPicPr>
          <p:nvPr/>
        </p:nvPicPr>
        <p:blipFill rotWithShape="1">
          <a:blip r:embed="rId5"/>
          <a:srcRect l="4934"/>
          <a:stretch/>
        </p:blipFill>
        <p:spPr>
          <a:xfrm>
            <a:off x="8789617" y="1597445"/>
            <a:ext cx="2945036" cy="4296580"/>
          </a:xfrm>
          <a:prstGeom prst="rect">
            <a:avLst/>
          </a:prstGeom>
        </p:spPr>
      </p:pic>
      <p:sp>
        <p:nvSpPr>
          <p:cNvPr id="13" name="TextBox 12">
            <a:extLst>
              <a:ext uri="{FF2B5EF4-FFF2-40B4-BE49-F238E27FC236}">
                <a16:creationId xmlns:a16="http://schemas.microsoft.com/office/drawing/2014/main" id="{4262DAB1-69BC-86BF-ED44-24908820B427}"/>
              </a:ext>
            </a:extLst>
          </p:cNvPr>
          <p:cNvSpPr txBox="1"/>
          <p:nvPr/>
        </p:nvSpPr>
        <p:spPr>
          <a:xfrm>
            <a:off x="771182" y="5894025"/>
            <a:ext cx="1355074" cy="369332"/>
          </a:xfrm>
          <a:prstGeom prst="rect">
            <a:avLst/>
          </a:prstGeom>
          <a:noFill/>
        </p:spPr>
        <p:txBody>
          <a:bodyPr wrap="square" rtlCol="0">
            <a:spAutoFit/>
          </a:bodyPr>
          <a:lstStyle/>
          <a:p>
            <a:r>
              <a:rPr lang="en-US" dirty="0"/>
              <a:t>Fig. P2_V1</a:t>
            </a:r>
          </a:p>
        </p:txBody>
      </p:sp>
      <p:sp>
        <p:nvSpPr>
          <p:cNvPr id="14" name="TextBox 13">
            <a:extLst>
              <a:ext uri="{FF2B5EF4-FFF2-40B4-BE49-F238E27FC236}">
                <a16:creationId xmlns:a16="http://schemas.microsoft.com/office/drawing/2014/main" id="{1EE0BFA5-E733-4825-8A1D-7FBAF56976E4}"/>
              </a:ext>
            </a:extLst>
          </p:cNvPr>
          <p:cNvSpPr txBox="1"/>
          <p:nvPr/>
        </p:nvSpPr>
        <p:spPr>
          <a:xfrm>
            <a:off x="3952681" y="5894025"/>
            <a:ext cx="1355074" cy="369332"/>
          </a:xfrm>
          <a:prstGeom prst="rect">
            <a:avLst/>
          </a:prstGeom>
          <a:noFill/>
        </p:spPr>
        <p:txBody>
          <a:bodyPr wrap="square" rtlCol="0">
            <a:spAutoFit/>
          </a:bodyPr>
          <a:lstStyle/>
          <a:p>
            <a:r>
              <a:rPr lang="en-US" dirty="0"/>
              <a:t>Fig. P2_V2</a:t>
            </a:r>
          </a:p>
        </p:txBody>
      </p:sp>
      <p:sp>
        <p:nvSpPr>
          <p:cNvPr id="15" name="TextBox 14">
            <a:extLst>
              <a:ext uri="{FF2B5EF4-FFF2-40B4-BE49-F238E27FC236}">
                <a16:creationId xmlns:a16="http://schemas.microsoft.com/office/drawing/2014/main" id="{CE9A9799-E014-5B35-32F4-FC2B2333C562}"/>
              </a:ext>
            </a:extLst>
          </p:cNvPr>
          <p:cNvSpPr txBox="1"/>
          <p:nvPr/>
        </p:nvSpPr>
        <p:spPr>
          <a:xfrm>
            <a:off x="9174145" y="5894025"/>
            <a:ext cx="1355074" cy="369332"/>
          </a:xfrm>
          <a:prstGeom prst="rect">
            <a:avLst/>
          </a:prstGeom>
          <a:noFill/>
        </p:spPr>
        <p:txBody>
          <a:bodyPr wrap="square" rtlCol="0">
            <a:spAutoFit/>
          </a:bodyPr>
          <a:lstStyle/>
          <a:p>
            <a:r>
              <a:rPr lang="en-US" dirty="0"/>
              <a:t>Fig. P2_V4</a:t>
            </a:r>
          </a:p>
        </p:txBody>
      </p:sp>
      <p:sp>
        <p:nvSpPr>
          <p:cNvPr id="16" name="TextBox 15">
            <a:extLst>
              <a:ext uri="{FF2B5EF4-FFF2-40B4-BE49-F238E27FC236}">
                <a16:creationId xmlns:a16="http://schemas.microsoft.com/office/drawing/2014/main" id="{09100299-2AC6-08CC-546C-CA4DD7D47B80}"/>
              </a:ext>
            </a:extLst>
          </p:cNvPr>
          <p:cNvSpPr txBox="1"/>
          <p:nvPr/>
        </p:nvSpPr>
        <p:spPr>
          <a:xfrm>
            <a:off x="6670183" y="5899803"/>
            <a:ext cx="1355074" cy="369332"/>
          </a:xfrm>
          <a:prstGeom prst="rect">
            <a:avLst/>
          </a:prstGeom>
          <a:noFill/>
        </p:spPr>
        <p:txBody>
          <a:bodyPr wrap="square" rtlCol="0">
            <a:spAutoFit/>
          </a:bodyPr>
          <a:lstStyle/>
          <a:p>
            <a:r>
              <a:rPr lang="en-US" dirty="0"/>
              <a:t>Fig. P2_V3</a:t>
            </a:r>
          </a:p>
        </p:txBody>
      </p:sp>
      <p:sp>
        <p:nvSpPr>
          <p:cNvPr id="17" name="Title 2">
            <a:extLst>
              <a:ext uri="{FF2B5EF4-FFF2-40B4-BE49-F238E27FC236}">
                <a16:creationId xmlns:a16="http://schemas.microsoft.com/office/drawing/2014/main" id="{09E7E6E1-A4E2-E91C-AEC0-2DB3A18AE7BC}"/>
              </a:ext>
            </a:extLst>
          </p:cNvPr>
          <p:cNvSpPr>
            <a:spLocks noGrp="1"/>
          </p:cNvSpPr>
          <p:nvPr>
            <p:ph type="title"/>
          </p:nvPr>
        </p:nvSpPr>
        <p:spPr>
          <a:xfrm>
            <a:off x="457347" y="946933"/>
            <a:ext cx="10515600" cy="716084"/>
          </a:xfrm>
        </p:spPr>
        <p:txBody>
          <a:bodyPr/>
          <a:lstStyle/>
          <a:p>
            <a:pPr algn="ctr"/>
            <a:r>
              <a:rPr lang="en-US" dirty="0"/>
              <a:t>Results</a:t>
            </a:r>
          </a:p>
        </p:txBody>
      </p:sp>
    </p:spTree>
    <p:extLst>
      <p:ext uri="{BB962C8B-B14F-4D97-AF65-F5344CB8AC3E}">
        <p14:creationId xmlns:p14="http://schemas.microsoft.com/office/powerpoint/2010/main" val="163758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E9FCEA-32B0-D3A4-07BB-57B25AF5E00E}"/>
              </a:ext>
            </a:extLst>
          </p:cNvPr>
          <p:cNvPicPr>
            <a:picLocks noChangeAspect="1"/>
          </p:cNvPicPr>
          <p:nvPr/>
        </p:nvPicPr>
        <p:blipFill>
          <a:blip r:embed="rId2"/>
          <a:stretch>
            <a:fillRect/>
          </a:stretch>
        </p:blipFill>
        <p:spPr>
          <a:xfrm>
            <a:off x="161096" y="1718631"/>
            <a:ext cx="2594275" cy="3674125"/>
          </a:xfrm>
          <a:prstGeom prst="rect">
            <a:avLst/>
          </a:prstGeom>
        </p:spPr>
      </p:pic>
      <p:pic>
        <p:nvPicPr>
          <p:cNvPr id="7" name="Picture 6">
            <a:extLst>
              <a:ext uri="{FF2B5EF4-FFF2-40B4-BE49-F238E27FC236}">
                <a16:creationId xmlns:a16="http://schemas.microsoft.com/office/drawing/2014/main" id="{A7DA05EB-2A36-FB28-8E79-F704BF07311F}"/>
              </a:ext>
            </a:extLst>
          </p:cNvPr>
          <p:cNvPicPr>
            <a:picLocks noChangeAspect="1"/>
          </p:cNvPicPr>
          <p:nvPr/>
        </p:nvPicPr>
        <p:blipFill>
          <a:blip r:embed="rId3"/>
          <a:stretch>
            <a:fillRect/>
          </a:stretch>
        </p:blipFill>
        <p:spPr>
          <a:xfrm>
            <a:off x="2755371" y="1718631"/>
            <a:ext cx="2594276" cy="3771447"/>
          </a:xfrm>
          <a:prstGeom prst="rect">
            <a:avLst/>
          </a:prstGeom>
        </p:spPr>
      </p:pic>
      <p:pic>
        <p:nvPicPr>
          <p:cNvPr id="9" name="Picture 8">
            <a:extLst>
              <a:ext uri="{FF2B5EF4-FFF2-40B4-BE49-F238E27FC236}">
                <a16:creationId xmlns:a16="http://schemas.microsoft.com/office/drawing/2014/main" id="{35D39FE4-A5F5-D540-119B-590F084932A5}"/>
              </a:ext>
            </a:extLst>
          </p:cNvPr>
          <p:cNvPicPr>
            <a:picLocks noChangeAspect="1"/>
          </p:cNvPicPr>
          <p:nvPr/>
        </p:nvPicPr>
        <p:blipFill>
          <a:blip r:embed="rId4"/>
          <a:stretch>
            <a:fillRect/>
          </a:stretch>
        </p:blipFill>
        <p:spPr>
          <a:xfrm>
            <a:off x="5349647" y="1718631"/>
            <a:ext cx="3056224" cy="2170323"/>
          </a:xfrm>
          <a:prstGeom prst="rect">
            <a:avLst/>
          </a:prstGeom>
        </p:spPr>
      </p:pic>
      <p:pic>
        <p:nvPicPr>
          <p:cNvPr id="11" name="Picture 10">
            <a:extLst>
              <a:ext uri="{FF2B5EF4-FFF2-40B4-BE49-F238E27FC236}">
                <a16:creationId xmlns:a16="http://schemas.microsoft.com/office/drawing/2014/main" id="{25D88EE7-34D8-94DF-C5DA-F4685B8ED701}"/>
              </a:ext>
            </a:extLst>
          </p:cNvPr>
          <p:cNvPicPr>
            <a:picLocks noChangeAspect="1"/>
          </p:cNvPicPr>
          <p:nvPr/>
        </p:nvPicPr>
        <p:blipFill>
          <a:blip r:embed="rId5"/>
          <a:stretch>
            <a:fillRect/>
          </a:stretch>
        </p:blipFill>
        <p:spPr>
          <a:xfrm>
            <a:off x="5615926" y="3604354"/>
            <a:ext cx="2701810" cy="1957935"/>
          </a:xfrm>
          <a:prstGeom prst="rect">
            <a:avLst/>
          </a:prstGeom>
        </p:spPr>
      </p:pic>
      <p:pic>
        <p:nvPicPr>
          <p:cNvPr id="13" name="Picture 12">
            <a:extLst>
              <a:ext uri="{FF2B5EF4-FFF2-40B4-BE49-F238E27FC236}">
                <a16:creationId xmlns:a16="http://schemas.microsoft.com/office/drawing/2014/main" id="{BB2F7325-8763-FFC1-BE0B-1A4940C63182}"/>
              </a:ext>
            </a:extLst>
          </p:cNvPr>
          <p:cNvPicPr>
            <a:picLocks noChangeAspect="1"/>
          </p:cNvPicPr>
          <p:nvPr/>
        </p:nvPicPr>
        <p:blipFill>
          <a:blip r:embed="rId6"/>
          <a:stretch>
            <a:fillRect/>
          </a:stretch>
        </p:blipFill>
        <p:spPr>
          <a:xfrm>
            <a:off x="8405871" y="1718631"/>
            <a:ext cx="2594276" cy="3809731"/>
          </a:xfrm>
          <a:prstGeom prst="rect">
            <a:avLst/>
          </a:prstGeom>
        </p:spPr>
      </p:pic>
      <p:sp>
        <p:nvSpPr>
          <p:cNvPr id="14" name="TextBox 13">
            <a:extLst>
              <a:ext uri="{FF2B5EF4-FFF2-40B4-BE49-F238E27FC236}">
                <a16:creationId xmlns:a16="http://schemas.microsoft.com/office/drawing/2014/main" id="{CAAD3423-7AB4-8B21-984C-8C59A91288FF}"/>
              </a:ext>
            </a:extLst>
          </p:cNvPr>
          <p:cNvSpPr txBox="1"/>
          <p:nvPr/>
        </p:nvSpPr>
        <p:spPr>
          <a:xfrm>
            <a:off x="704165" y="5823468"/>
            <a:ext cx="1355074" cy="369332"/>
          </a:xfrm>
          <a:prstGeom prst="rect">
            <a:avLst/>
          </a:prstGeom>
          <a:noFill/>
        </p:spPr>
        <p:txBody>
          <a:bodyPr wrap="square" rtlCol="0">
            <a:spAutoFit/>
          </a:bodyPr>
          <a:lstStyle/>
          <a:p>
            <a:r>
              <a:rPr lang="en-US" dirty="0"/>
              <a:t>Fig. P2_V5</a:t>
            </a:r>
          </a:p>
        </p:txBody>
      </p:sp>
      <p:sp>
        <p:nvSpPr>
          <p:cNvPr id="15" name="TextBox 14">
            <a:extLst>
              <a:ext uri="{FF2B5EF4-FFF2-40B4-BE49-F238E27FC236}">
                <a16:creationId xmlns:a16="http://schemas.microsoft.com/office/drawing/2014/main" id="{7C8E71A6-66F9-6DF1-E3E8-BCDCEADBEED6}"/>
              </a:ext>
            </a:extLst>
          </p:cNvPr>
          <p:cNvSpPr txBox="1"/>
          <p:nvPr/>
        </p:nvSpPr>
        <p:spPr>
          <a:xfrm>
            <a:off x="3556614" y="5823468"/>
            <a:ext cx="1355074" cy="369332"/>
          </a:xfrm>
          <a:prstGeom prst="rect">
            <a:avLst/>
          </a:prstGeom>
          <a:noFill/>
        </p:spPr>
        <p:txBody>
          <a:bodyPr wrap="square" rtlCol="0">
            <a:spAutoFit/>
          </a:bodyPr>
          <a:lstStyle/>
          <a:p>
            <a:r>
              <a:rPr lang="en-US" dirty="0"/>
              <a:t>Fig. P2_V6</a:t>
            </a:r>
          </a:p>
        </p:txBody>
      </p:sp>
      <p:sp>
        <p:nvSpPr>
          <p:cNvPr id="16" name="TextBox 15">
            <a:extLst>
              <a:ext uri="{FF2B5EF4-FFF2-40B4-BE49-F238E27FC236}">
                <a16:creationId xmlns:a16="http://schemas.microsoft.com/office/drawing/2014/main" id="{018AB64B-A882-475B-0FC8-404B76792C46}"/>
              </a:ext>
            </a:extLst>
          </p:cNvPr>
          <p:cNvSpPr txBox="1"/>
          <p:nvPr/>
        </p:nvSpPr>
        <p:spPr>
          <a:xfrm>
            <a:off x="6551365" y="5823468"/>
            <a:ext cx="1355074" cy="369332"/>
          </a:xfrm>
          <a:prstGeom prst="rect">
            <a:avLst/>
          </a:prstGeom>
          <a:noFill/>
        </p:spPr>
        <p:txBody>
          <a:bodyPr wrap="square" rtlCol="0">
            <a:spAutoFit/>
          </a:bodyPr>
          <a:lstStyle/>
          <a:p>
            <a:r>
              <a:rPr lang="en-US" dirty="0"/>
              <a:t>Fig. P2_V7</a:t>
            </a:r>
          </a:p>
        </p:txBody>
      </p:sp>
      <p:sp>
        <p:nvSpPr>
          <p:cNvPr id="17" name="TextBox 16">
            <a:extLst>
              <a:ext uri="{FF2B5EF4-FFF2-40B4-BE49-F238E27FC236}">
                <a16:creationId xmlns:a16="http://schemas.microsoft.com/office/drawing/2014/main" id="{C5974F86-6637-9811-06CF-BE0653F99B9A}"/>
              </a:ext>
            </a:extLst>
          </p:cNvPr>
          <p:cNvSpPr txBox="1"/>
          <p:nvPr/>
        </p:nvSpPr>
        <p:spPr>
          <a:xfrm>
            <a:off x="9025472" y="5768383"/>
            <a:ext cx="1355074" cy="369332"/>
          </a:xfrm>
          <a:prstGeom prst="rect">
            <a:avLst/>
          </a:prstGeom>
          <a:noFill/>
        </p:spPr>
        <p:txBody>
          <a:bodyPr wrap="square" rtlCol="0">
            <a:spAutoFit/>
          </a:bodyPr>
          <a:lstStyle/>
          <a:p>
            <a:r>
              <a:rPr lang="en-US" dirty="0"/>
              <a:t>Fig. P2_V8</a:t>
            </a:r>
          </a:p>
        </p:txBody>
      </p:sp>
    </p:spTree>
    <p:extLst>
      <p:ext uri="{BB962C8B-B14F-4D97-AF65-F5344CB8AC3E}">
        <p14:creationId xmlns:p14="http://schemas.microsoft.com/office/powerpoint/2010/main" val="126795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dirty="0"/>
              <a:t>Hide &amp; Seek</a:t>
            </a:r>
          </a:p>
        </p:txBody>
      </p:sp>
      <p:pic>
        <p:nvPicPr>
          <p:cNvPr id="1026" name="Picture 2" descr="Emergent Tool Use from Multi-Agent Interaction">
            <a:extLst>
              <a:ext uri="{FF2B5EF4-FFF2-40B4-BE49-F238E27FC236}">
                <a16:creationId xmlns:a16="http://schemas.microsoft.com/office/drawing/2014/main" id="{9E369373-93A7-5940-9A43-484F6AE55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190" y="2294437"/>
            <a:ext cx="4608111" cy="259206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0BCA968E-2CEA-8342-B819-518811B14B8C}"/>
              </a:ext>
            </a:extLst>
          </p:cNvPr>
          <p:cNvSpPr txBox="1">
            <a:spLocks/>
          </p:cNvSpPr>
          <p:nvPr/>
        </p:nvSpPr>
        <p:spPr>
          <a:xfrm>
            <a:off x="363556" y="2333949"/>
            <a:ext cx="7061812" cy="3732424"/>
          </a:xfrm>
          <a:prstGeom prst="rect">
            <a:avLst/>
          </a:prstGeom>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08000" indent="-457200">
              <a:buFont typeface="+mj-lt"/>
              <a:buAutoNum type="arabicPeriod"/>
            </a:pPr>
            <a:r>
              <a:rPr lang="en-US" dirty="0"/>
              <a:t>Multi Agent: Two Teams</a:t>
            </a:r>
          </a:p>
          <a:p>
            <a:pPr marL="508000" indent="-457200">
              <a:buFont typeface="+mj-lt"/>
              <a:buAutoNum type="arabicPeriod"/>
            </a:pPr>
            <a:r>
              <a:rPr lang="en-US" dirty="0"/>
              <a:t>Reward system: +1/-1 and penalty</a:t>
            </a:r>
          </a:p>
          <a:p>
            <a:pPr marL="508000" indent="-457200">
              <a:buFont typeface="+mj-lt"/>
              <a:buAutoNum type="arabicPeriod"/>
            </a:pPr>
            <a:r>
              <a:rPr lang="en-US" dirty="0"/>
              <a:t>Observation: Ramp, box, agents</a:t>
            </a:r>
          </a:p>
          <a:p>
            <a:pPr marL="508000" indent="-457200">
              <a:buFont typeface="+mj-lt"/>
              <a:buAutoNum type="arabicPeriod"/>
            </a:pPr>
            <a:r>
              <a:rPr lang="en-US" dirty="0"/>
              <a:t>Actions: Glue, Movement, Pull</a:t>
            </a:r>
          </a:p>
          <a:p>
            <a:pPr marL="1250916" lvl="3" indent="-285750">
              <a:buFont typeface="Arial" panose="020B0604020202020204" pitchFamily="34" charset="0"/>
              <a:buChar char="•"/>
            </a:pPr>
            <a:endParaRPr lang="en-US" dirty="0"/>
          </a:p>
        </p:txBody>
      </p:sp>
    </p:spTree>
    <p:extLst>
      <p:ext uri="{BB962C8B-B14F-4D97-AF65-F5344CB8AC3E}">
        <p14:creationId xmlns:p14="http://schemas.microsoft.com/office/powerpoint/2010/main" val="202561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dirty="0"/>
              <a:t>Contribution</a:t>
            </a:r>
          </a:p>
        </p:txBody>
      </p:sp>
      <p:sp>
        <p:nvSpPr>
          <p:cNvPr id="5" name="Text Placeholder 1">
            <a:extLst>
              <a:ext uri="{FF2B5EF4-FFF2-40B4-BE49-F238E27FC236}">
                <a16:creationId xmlns:a16="http://schemas.microsoft.com/office/drawing/2014/main" id="{0BCA968E-2CEA-8342-B819-518811B14B8C}"/>
              </a:ext>
            </a:extLst>
          </p:cNvPr>
          <p:cNvSpPr txBox="1">
            <a:spLocks/>
          </p:cNvSpPr>
          <p:nvPr/>
        </p:nvSpPr>
        <p:spPr>
          <a:xfrm>
            <a:off x="363556" y="2333949"/>
            <a:ext cx="7061812" cy="3732424"/>
          </a:xfrm>
          <a:prstGeom prst="rect">
            <a:avLst/>
          </a:prstGeom>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08000" indent="-457200">
              <a:buFont typeface="+mj-lt"/>
              <a:buAutoNum type="arabicPeriod"/>
            </a:pPr>
            <a:r>
              <a:rPr lang="en-US" dirty="0"/>
              <a:t>Suraj  40%</a:t>
            </a:r>
          </a:p>
          <a:p>
            <a:pPr marL="508000" indent="-457200">
              <a:buFont typeface="+mj-lt"/>
              <a:buAutoNum type="arabicPeriod"/>
            </a:pPr>
            <a:r>
              <a:rPr lang="en-US" dirty="0"/>
              <a:t>Sumeet 40%</a:t>
            </a:r>
          </a:p>
          <a:p>
            <a:pPr marL="508000" indent="-457200">
              <a:buFont typeface="+mj-lt"/>
              <a:buAutoNum type="arabicPeriod"/>
            </a:pPr>
            <a:r>
              <a:rPr lang="en-US" dirty="0"/>
              <a:t>Rana 20%</a:t>
            </a:r>
          </a:p>
          <a:p>
            <a:pPr marL="1250916" lvl="3" indent="-285750">
              <a:buFont typeface="Arial" panose="020B0604020202020204" pitchFamily="34" charset="0"/>
              <a:buChar char="•"/>
            </a:pPr>
            <a:endParaRPr lang="en-US" dirty="0"/>
          </a:p>
        </p:txBody>
      </p:sp>
    </p:spTree>
    <p:extLst>
      <p:ext uri="{BB962C8B-B14F-4D97-AF65-F5344CB8AC3E}">
        <p14:creationId xmlns:p14="http://schemas.microsoft.com/office/powerpoint/2010/main" val="455743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3C6FC-35A2-96BB-9C25-6F95BD90D020}"/>
              </a:ext>
            </a:extLst>
          </p:cNvPr>
          <p:cNvSpPr>
            <a:spLocks noGrp="1"/>
          </p:cNvSpPr>
          <p:nvPr>
            <p:ph type="ctrTitle"/>
          </p:nvPr>
        </p:nvSpPr>
        <p:spPr/>
        <p:txBody>
          <a:bodyPr/>
          <a:lstStyle/>
          <a:p>
            <a:r>
              <a:rPr lang="en-US" dirty="0" err="1"/>
              <a:t>THank</a:t>
            </a:r>
            <a:r>
              <a:rPr lang="en-US" dirty="0"/>
              <a:t> You </a:t>
            </a:r>
          </a:p>
        </p:txBody>
      </p:sp>
    </p:spTree>
    <p:extLst>
      <p:ext uri="{BB962C8B-B14F-4D97-AF65-F5344CB8AC3E}">
        <p14:creationId xmlns:p14="http://schemas.microsoft.com/office/powerpoint/2010/main" val="221265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372821" cy="3511409"/>
          </a:xfrm>
        </p:spPr>
        <p:txBody>
          <a:bodyPr/>
          <a:lstStyle/>
          <a:p>
            <a:r>
              <a:rPr lang="en-US" dirty="0"/>
              <a:t>- Specifically, first, the learning goals in MARL are </a:t>
            </a:r>
            <a:r>
              <a:rPr lang="en-US" i="1" dirty="0"/>
              <a:t>multi-dimensional</a:t>
            </a:r>
            <a:r>
              <a:rPr lang="en-US" dirty="0"/>
              <a:t>, as the objectives of all agents are not necessarily aligned, which brings up the challenge of dealing with equilibrium points, as well as some additional performance criteria beyond return-optimization, such as the efficiency of communication/coordination. Moreover, as all agents are improving their policies according to their own interests concurrently, the environment faced by each agent becomes </a:t>
            </a:r>
            <a:r>
              <a:rPr lang="en-US" b="1" i="1" dirty="0"/>
              <a:t>non-stationary</a:t>
            </a:r>
            <a:r>
              <a:rPr lang="en-US" dirty="0"/>
              <a:t>. This breaks or invalidates the basic framework of most theoretical analyses in the single-agent setting. Furthermore, the joint action space that increases exponentially with the number of agents may cause scalability issues, known as the </a:t>
            </a:r>
            <a:r>
              <a:rPr lang="en-US" i="1" dirty="0"/>
              <a:t>combinatorial nature </a:t>
            </a:r>
            <a:r>
              <a:rPr lang="en-US" dirty="0"/>
              <a:t>of MARL. Additionally, the information structure, i.e., </a:t>
            </a:r>
            <a:r>
              <a:rPr lang="en-US" b="1" i="1" dirty="0"/>
              <a:t>who knows what</a:t>
            </a:r>
            <a:r>
              <a:rPr lang="en-US" dirty="0"/>
              <a:t>, in MARL is more involved, as each agent has limited access to the observations of others, leading to possibly suboptimal decision rules locally. </a:t>
            </a:r>
          </a:p>
          <a:p>
            <a:pPr lvl="0"/>
            <a:endParaRPr lang="en-US" dirty="0"/>
          </a:p>
        </p:txBody>
      </p:sp>
      <p:sp>
        <p:nvSpPr>
          <p:cNvPr id="4" name="Title 3"/>
          <p:cNvSpPr>
            <a:spLocks noGrp="1"/>
          </p:cNvSpPr>
          <p:nvPr>
            <p:ph type="title"/>
          </p:nvPr>
        </p:nvSpPr>
        <p:spPr>
          <a:xfrm>
            <a:off x="569468" y="1320800"/>
            <a:ext cx="10515600" cy="716084"/>
          </a:xfrm>
        </p:spPr>
        <p:txBody>
          <a:bodyPr/>
          <a:lstStyle/>
          <a:p>
            <a:r>
              <a:rPr lang="en-US" dirty="0"/>
              <a:t>Background</a:t>
            </a:r>
          </a:p>
        </p:txBody>
      </p:sp>
    </p:spTree>
    <p:extLst>
      <p:ext uri="{BB962C8B-B14F-4D97-AF65-F5344CB8AC3E}">
        <p14:creationId xmlns:p14="http://schemas.microsoft.com/office/powerpoint/2010/main" val="1938888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What are we aiming to do with this project?</a:t>
            </a:r>
          </a:p>
          <a:p>
            <a:pPr marL="285750" indent="-285750">
              <a:buFont typeface="Arial" panose="020B0604020202020204" pitchFamily="34" charset="0"/>
              <a:buChar char="•"/>
            </a:pPr>
            <a:r>
              <a:rPr lang="en-US" dirty="0"/>
              <a:t>Running experiments to to understand the behavior of multiple Agents (2 in this case) in a grid environment </a:t>
            </a:r>
          </a:p>
          <a:p>
            <a:pPr marL="285750" indent="-285750">
              <a:buFont typeface="Arial" panose="020B0604020202020204" pitchFamily="34" charset="0"/>
              <a:buChar char="•"/>
            </a:pPr>
            <a:r>
              <a:rPr lang="en-US" dirty="0"/>
              <a:t>Different possible communication channels between agents and understanding its impact on reward collection</a:t>
            </a:r>
          </a:p>
          <a:p>
            <a:pPr marL="285750" indent="-285750">
              <a:buFont typeface="Arial" panose="020B0604020202020204" pitchFamily="34" charset="0"/>
              <a:buChar char="•"/>
            </a:pPr>
            <a:r>
              <a:rPr lang="en-US" dirty="0"/>
              <a:t>Hide &amp; Seek</a:t>
            </a:r>
          </a:p>
        </p:txBody>
      </p:sp>
      <p:sp>
        <p:nvSpPr>
          <p:cNvPr id="3" name="Title 2"/>
          <p:cNvSpPr>
            <a:spLocks noGrp="1"/>
          </p:cNvSpPr>
          <p:nvPr>
            <p:ph type="title"/>
          </p:nvPr>
        </p:nvSpPr>
        <p:spPr>
          <a:xfrm>
            <a:off x="569468" y="1320800"/>
            <a:ext cx="10515600" cy="716084"/>
          </a:xfrm>
        </p:spPr>
        <p:txBody>
          <a:bodyPr/>
          <a:lstStyle/>
          <a:p>
            <a:r>
              <a:rPr lang="en-US" dirty="0"/>
              <a:t>Project Description</a:t>
            </a:r>
          </a:p>
        </p:txBody>
      </p:sp>
    </p:spTree>
    <p:extLst>
      <p:ext uri="{BB962C8B-B14F-4D97-AF65-F5344CB8AC3E}">
        <p14:creationId xmlns:p14="http://schemas.microsoft.com/office/powerpoint/2010/main" val="43815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1"/>
          </p:nvPr>
        </p:nvSpPr>
        <p:spPr/>
        <p:txBody>
          <a:bodyPr/>
          <a:lstStyle/>
          <a:p>
            <a:pPr lvl="0"/>
            <a:r>
              <a:rPr lang="en-US" dirty="0"/>
              <a:t>ENV - PART 2</a:t>
            </a:r>
          </a:p>
        </p:txBody>
      </p:sp>
      <p:sp>
        <p:nvSpPr>
          <p:cNvPr id="4" name="Title 3"/>
          <p:cNvSpPr>
            <a:spLocks noGrp="1"/>
          </p:cNvSpPr>
          <p:nvPr>
            <p:ph type="title"/>
          </p:nvPr>
        </p:nvSpPr>
        <p:spPr>
          <a:xfrm>
            <a:off x="569468" y="1320800"/>
            <a:ext cx="10515600" cy="716084"/>
          </a:xfrm>
        </p:spPr>
        <p:txBody>
          <a:bodyPr/>
          <a:lstStyle/>
          <a:p>
            <a:r>
              <a:rPr lang="en-US" dirty="0"/>
              <a:t>Environment</a:t>
            </a:r>
          </a:p>
        </p:txBody>
      </p:sp>
      <p:sp>
        <p:nvSpPr>
          <p:cNvPr id="6" name="Text Placeholder 5">
            <a:extLst>
              <a:ext uri="{FF2B5EF4-FFF2-40B4-BE49-F238E27FC236}">
                <a16:creationId xmlns:a16="http://schemas.microsoft.com/office/drawing/2014/main" id="{21316F63-C452-F419-759C-272C472316D7}"/>
              </a:ext>
            </a:extLst>
          </p:cNvPr>
          <p:cNvSpPr>
            <a:spLocks noGrp="1"/>
          </p:cNvSpPr>
          <p:nvPr>
            <p:ph type="body" idx="10"/>
          </p:nvPr>
        </p:nvSpPr>
        <p:spPr/>
        <p:txBody>
          <a:bodyPr/>
          <a:lstStyle/>
          <a:p>
            <a:r>
              <a:rPr lang="en-US" dirty="0"/>
              <a:t>ENV – PART 1</a:t>
            </a:r>
          </a:p>
        </p:txBody>
      </p:sp>
      <p:pic>
        <p:nvPicPr>
          <p:cNvPr id="5" name="Picture 4" descr="A collage&#10;&#10;Description automatically generated with medium confidence">
            <a:extLst>
              <a:ext uri="{FF2B5EF4-FFF2-40B4-BE49-F238E27FC236}">
                <a16:creationId xmlns:a16="http://schemas.microsoft.com/office/drawing/2014/main" id="{8AFAEDD0-3E73-5645-BE8E-42F3AB49027C}"/>
              </a:ext>
            </a:extLst>
          </p:cNvPr>
          <p:cNvPicPr>
            <a:picLocks noChangeAspect="1"/>
          </p:cNvPicPr>
          <p:nvPr/>
        </p:nvPicPr>
        <p:blipFill>
          <a:blip r:embed="rId2"/>
          <a:stretch>
            <a:fillRect/>
          </a:stretch>
        </p:blipFill>
        <p:spPr>
          <a:xfrm>
            <a:off x="130172" y="2618675"/>
            <a:ext cx="4057401" cy="3947310"/>
          </a:xfrm>
          <a:prstGeom prst="rect">
            <a:avLst/>
          </a:prstGeom>
        </p:spPr>
      </p:pic>
      <p:pic>
        <p:nvPicPr>
          <p:cNvPr id="7" name="Picture 6" descr="A collage&#10;&#10;Description automatically generated with medium confidence">
            <a:extLst>
              <a:ext uri="{FF2B5EF4-FFF2-40B4-BE49-F238E27FC236}">
                <a16:creationId xmlns:a16="http://schemas.microsoft.com/office/drawing/2014/main" id="{90FB802E-72D0-0845-87DB-2D5FF408D46E}"/>
              </a:ext>
            </a:extLst>
          </p:cNvPr>
          <p:cNvPicPr>
            <a:picLocks noChangeAspect="1"/>
          </p:cNvPicPr>
          <p:nvPr/>
        </p:nvPicPr>
        <p:blipFill>
          <a:blip r:embed="rId2"/>
          <a:stretch>
            <a:fillRect/>
          </a:stretch>
        </p:blipFill>
        <p:spPr>
          <a:xfrm>
            <a:off x="4726966" y="2618674"/>
            <a:ext cx="4057402" cy="3947311"/>
          </a:xfrm>
          <a:prstGeom prst="rect">
            <a:avLst/>
          </a:prstGeom>
        </p:spPr>
      </p:pic>
      <p:sp>
        <p:nvSpPr>
          <p:cNvPr id="2" name="Rectangle 1">
            <a:extLst>
              <a:ext uri="{FF2B5EF4-FFF2-40B4-BE49-F238E27FC236}">
                <a16:creationId xmlns:a16="http://schemas.microsoft.com/office/drawing/2014/main" id="{45486E19-3CCB-5348-9F92-DD02E16DC3DB}"/>
              </a:ext>
            </a:extLst>
          </p:cNvPr>
          <p:cNvSpPr/>
          <p:nvPr/>
        </p:nvSpPr>
        <p:spPr>
          <a:xfrm>
            <a:off x="2258458" y="5537200"/>
            <a:ext cx="826265" cy="88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2BF605-463C-A443-98A9-F170A6480CD0}"/>
              </a:ext>
            </a:extLst>
          </p:cNvPr>
          <p:cNvSpPr/>
          <p:nvPr/>
        </p:nvSpPr>
        <p:spPr>
          <a:xfrm>
            <a:off x="6874967" y="5537200"/>
            <a:ext cx="826265" cy="88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9C6D80-4219-004A-8472-7AEEDBA3346D}"/>
              </a:ext>
            </a:extLst>
          </p:cNvPr>
          <p:cNvSpPr txBox="1"/>
          <p:nvPr/>
        </p:nvSpPr>
        <p:spPr>
          <a:xfrm>
            <a:off x="7920333" y="3329794"/>
            <a:ext cx="584689" cy="369332"/>
          </a:xfrm>
          <a:prstGeom prst="rect">
            <a:avLst/>
          </a:prstGeom>
          <a:noFill/>
        </p:spPr>
        <p:txBody>
          <a:bodyPr wrap="square" rtlCol="0">
            <a:spAutoFit/>
          </a:bodyPr>
          <a:lstStyle/>
          <a:p>
            <a:r>
              <a:rPr lang="en-US" dirty="0">
                <a:solidFill>
                  <a:schemeClr val="tx2">
                    <a:lumMod val="75000"/>
                  </a:schemeClr>
                </a:solidFill>
              </a:rPr>
              <a:t>+20</a:t>
            </a:r>
          </a:p>
        </p:txBody>
      </p:sp>
      <p:sp>
        <p:nvSpPr>
          <p:cNvPr id="10" name="TextBox 9">
            <a:extLst>
              <a:ext uri="{FF2B5EF4-FFF2-40B4-BE49-F238E27FC236}">
                <a16:creationId xmlns:a16="http://schemas.microsoft.com/office/drawing/2014/main" id="{7D6F4FD6-6FDD-2E44-BFB4-D4E79EEC85AC}"/>
              </a:ext>
            </a:extLst>
          </p:cNvPr>
          <p:cNvSpPr txBox="1"/>
          <p:nvPr/>
        </p:nvSpPr>
        <p:spPr>
          <a:xfrm>
            <a:off x="5803655" y="2727326"/>
            <a:ext cx="584689" cy="369332"/>
          </a:xfrm>
          <a:prstGeom prst="rect">
            <a:avLst/>
          </a:prstGeom>
          <a:noFill/>
        </p:spPr>
        <p:txBody>
          <a:bodyPr wrap="square" rtlCol="0">
            <a:spAutoFit/>
          </a:bodyPr>
          <a:lstStyle/>
          <a:p>
            <a:r>
              <a:rPr lang="en-US" dirty="0">
                <a:solidFill>
                  <a:schemeClr val="tx2">
                    <a:lumMod val="75000"/>
                  </a:schemeClr>
                </a:solidFill>
              </a:rPr>
              <a:t>-4</a:t>
            </a:r>
          </a:p>
        </p:txBody>
      </p:sp>
      <p:sp>
        <p:nvSpPr>
          <p:cNvPr id="11" name="TextBox 10">
            <a:extLst>
              <a:ext uri="{FF2B5EF4-FFF2-40B4-BE49-F238E27FC236}">
                <a16:creationId xmlns:a16="http://schemas.microsoft.com/office/drawing/2014/main" id="{ACFA2B8A-0451-6443-B4F9-4F508CDEA716}"/>
              </a:ext>
            </a:extLst>
          </p:cNvPr>
          <p:cNvSpPr txBox="1"/>
          <p:nvPr/>
        </p:nvSpPr>
        <p:spPr>
          <a:xfrm>
            <a:off x="7920333" y="4315097"/>
            <a:ext cx="584689" cy="338554"/>
          </a:xfrm>
          <a:prstGeom prst="rect">
            <a:avLst/>
          </a:prstGeom>
          <a:noFill/>
        </p:spPr>
        <p:txBody>
          <a:bodyPr wrap="square" rtlCol="0">
            <a:spAutoFit/>
          </a:bodyPr>
          <a:lstStyle/>
          <a:p>
            <a:r>
              <a:rPr lang="en-US" sz="1600" dirty="0">
                <a:solidFill>
                  <a:schemeClr val="tx2">
                    <a:lumMod val="75000"/>
                  </a:schemeClr>
                </a:solidFill>
              </a:rPr>
              <a:t>+ 10</a:t>
            </a:r>
          </a:p>
        </p:txBody>
      </p:sp>
      <p:sp>
        <p:nvSpPr>
          <p:cNvPr id="12" name="TextBox 11">
            <a:extLst>
              <a:ext uri="{FF2B5EF4-FFF2-40B4-BE49-F238E27FC236}">
                <a16:creationId xmlns:a16="http://schemas.microsoft.com/office/drawing/2014/main" id="{5A68A5B7-EDD6-D541-A2C2-8215E05F323C}"/>
              </a:ext>
            </a:extLst>
          </p:cNvPr>
          <p:cNvSpPr txBox="1"/>
          <p:nvPr/>
        </p:nvSpPr>
        <p:spPr>
          <a:xfrm>
            <a:off x="5967195" y="4423052"/>
            <a:ext cx="584689" cy="338554"/>
          </a:xfrm>
          <a:prstGeom prst="rect">
            <a:avLst/>
          </a:prstGeom>
          <a:noFill/>
        </p:spPr>
        <p:txBody>
          <a:bodyPr wrap="square" rtlCol="0">
            <a:spAutoFit/>
          </a:bodyPr>
          <a:lstStyle/>
          <a:p>
            <a:r>
              <a:rPr lang="en-US" sz="1600" dirty="0">
                <a:solidFill>
                  <a:schemeClr val="tx2">
                    <a:lumMod val="75000"/>
                  </a:schemeClr>
                </a:solidFill>
              </a:rPr>
              <a:t>+ 10</a:t>
            </a:r>
          </a:p>
        </p:txBody>
      </p:sp>
      <p:sp>
        <p:nvSpPr>
          <p:cNvPr id="13" name="TextBox 12">
            <a:extLst>
              <a:ext uri="{FF2B5EF4-FFF2-40B4-BE49-F238E27FC236}">
                <a16:creationId xmlns:a16="http://schemas.microsoft.com/office/drawing/2014/main" id="{6C800B75-170A-764B-8056-841E608BBAED}"/>
              </a:ext>
            </a:extLst>
          </p:cNvPr>
          <p:cNvSpPr txBox="1"/>
          <p:nvPr/>
        </p:nvSpPr>
        <p:spPr>
          <a:xfrm>
            <a:off x="5011470" y="4504703"/>
            <a:ext cx="584689" cy="338554"/>
          </a:xfrm>
          <a:prstGeom prst="rect">
            <a:avLst/>
          </a:prstGeom>
          <a:noFill/>
        </p:spPr>
        <p:txBody>
          <a:bodyPr wrap="square" rtlCol="0">
            <a:spAutoFit/>
          </a:bodyPr>
          <a:lstStyle/>
          <a:p>
            <a:r>
              <a:rPr lang="en-US" sz="1600" dirty="0">
                <a:solidFill>
                  <a:schemeClr val="tx2">
                    <a:lumMod val="75000"/>
                  </a:schemeClr>
                </a:solidFill>
              </a:rPr>
              <a:t>+ 10</a:t>
            </a:r>
          </a:p>
        </p:txBody>
      </p:sp>
      <p:sp>
        <p:nvSpPr>
          <p:cNvPr id="14" name="TextBox 13">
            <a:extLst>
              <a:ext uri="{FF2B5EF4-FFF2-40B4-BE49-F238E27FC236}">
                <a16:creationId xmlns:a16="http://schemas.microsoft.com/office/drawing/2014/main" id="{E2AAAD99-BE38-9F47-889B-9982932DB1AC}"/>
              </a:ext>
            </a:extLst>
          </p:cNvPr>
          <p:cNvSpPr txBox="1"/>
          <p:nvPr/>
        </p:nvSpPr>
        <p:spPr>
          <a:xfrm>
            <a:off x="7065947" y="3429000"/>
            <a:ext cx="584689" cy="338554"/>
          </a:xfrm>
          <a:prstGeom prst="rect">
            <a:avLst/>
          </a:prstGeom>
          <a:noFill/>
        </p:spPr>
        <p:txBody>
          <a:bodyPr wrap="square" rtlCol="0">
            <a:spAutoFit/>
          </a:bodyPr>
          <a:lstStyle/>
          <a:p>
            <a:r>
              <a:rPr lang="en-US" sz="1600" dirty="0">
                <a:solidFill>
                  <a:schemeClr val="tx2">
                    <a:lumMod val="75000"/>
                  </a:schemeClr>
                </a:solidFill>
              </a:rPr>
              <a:t>-4</a:t>
            </a:r>
          </a:p>
        </p:txBody>
      </p:sp>
      <p:sp>
        <p:nvSpPr>
          <p:cNvPr id="15" name="TextBox 14">
            <a:extLst>
              <a:ext uri="{FF2B5EF4-FFF2-40B4-BE49-F238E27FC236}">
                <a16:creationId xmlns:a16="http://schemas.microsoft.com/office/drawing/2014/main" id="{FCDF463A-4042-1E42-A628-692DE02BB65D}"/>
              </a:ext>
            </a:extLst>
          </p:cNvPr>
          <p:cNvSpPr txBox="1"/>
          <p:nvPr/>
        </p:nvSpPr>
        <p:spPr>
          <a:xfrm>
            <a:off x="6995754" y="5394049"/>
            <a:ext cx="584689" cy="338554"/>
          </a:xfrm>
          <a:prstGeom prst="rect">
            <a:avLst/>
          </a:prstGeom>
          <a:noFill/>
        </p:spPr>
        <p:txBody>
          <a:bodyPr wrap="square" rtlCol="0">
            <a:spAutoFit/>
          </a:bodyPr>
          <a:lstStyle/>
          <a:p>
            <a:r>
              <a:rPr lang="en-US" sz="1600" dirty="0">
                <a:solidFill>
                  <a:schemeClr val="tx2">
                    <a:lumMod val="75000"/>
                  </a:schemeClr>
                </a:solidFill>
              </a:rPr>
              <a:t>-2</a:t>
            </a:r>
          </a:p>
        </p:txBody>
      </p:sp>
      <p:sp>
        <p:nvSpPr>
          <p:cNvPr id="16" name="TextBox 15">
            <a:extLst>
              <a:ext uri="{FF2B5EF4-FFF2-40B4-BE49-F238E27FC236}">
                <a16:creationId xmlns:a16="http://schemas.microsoft.com/office/drawing/2014/main" id="{24CB3138-84C7-914E-8036-16CCF1C8E30B}"/>
              </a:ext>
            </a:extLst>
          </p:cNvPr>
          <p:cNvSpPr txBox="1"/>
          <p:nvPr/>
        </p:nvSpPr>
        <p:spPr>
          <a:xfrm>
            <a:off x="3375468" y="3329794"/>
            <a:ext cx="584689" cy="369332"/>
          </a:xfrm>
          <a:prstGeom prst="rect">
            <a:avLst/>
          </a:prstGeom>
          <a:noFill/>
        </p:spPr>
        <p:txBody>
          <a:bodyPr wrap="square" rtlCol="0">
            <a:spAutoFit/>
          </a:bodyPr>
          <a:lstStyle/>
          <a:p>
            <a:r>
              <a:rPr lang="en-US" dirty="0">
                <a:solidFill>
                  <a:schemeClr val="tx2">
                    <a:lumMod val="75000"/>
                  </a:schemeClr>
                </a:solidFill>
              </a:rPr>
              <a:t>+20</a:t>
            </a:r>
          </a:p>
        </p:txBody>
      </p:sp>
      <p:sp>
        <p:nvSpPr>
          <p:cNvPr id="17" name="TextBox 16">
            <a:extLst>
              <a:ext uri="{FF2B5EF4-FFF2-40B4-BE49-F238E27FC236}">
                <a16:creationId xmlns:a16="http://schemas.microsoft.com/office/drawing/2014/main" id="{75A49362-3E25-7048-B2B0-C976D0EB0EAE}"/>
              </a:ext>
            </a:extLst>
          </p:cNvPr>
          <p:cNvSpPr txBox="1"/>
          <p:nvPr/>
        </p:nvSpPr>
        <p:spPr>
          <a:xfrm>
            <a:off x="1258790" y="2727326"/>
            <a:ext cx="584689" cy="369332"/>
          </a:xfrm>
          <a:prstGeom prst="rect">
            <a:avLst/>
          </a:prstGeom>
          <a:noFill/>
        </p:spPr>
        <p:txBody>
          <a:bodyPr wrap="square" rtlCol="0">
            <a:spAutoFit/>
          </a:bodyPr>
          <a:lstStyle/>
          <a:p>
            <a:r>
              <a:rPr lang="en-US" dirty="0">
                <a:solidFill>
                  <a:schemeClr val="tx2">
                    <a:lumMod val="75000"/>
                  </a:schemeClr>
                </a:solidFill>
              </a:rPr>
              <a:t>-2</a:t>
            </a:r>
          </a:p>
        </p:txBody>
      </p:sp>
      <p:sp>
        <p:nvSpPr>
          <p:cNvPr id="18" name="TextBox 17">
            <a:extLst>
              <a:ext uri="{FF2B5EF4-FFF2-40B4-BE49-F238E27FC236}">
                <a16:creationId xmlns:a16="http://schemas.microsoft.com/office/drawing/2014/main" id="{E836B894-6BC5-974B-88C4-7D25865BFD80}"/>
              </a:ext>
            </a:extLst>
          </p:cNvPr>
          <p:cNvSpPr txBox="1"/>
          <p:nvPr/>
        </p:nvSpPr>
        <p:spPr>
          <a:xfrm>
            <a:off x="3375468" y="4315097"/>
            <a:ext cx="584689" cy="338554"/>
          </a:xfrm>
          <a:prstGeom prst="rect">
            <a:avLst/>
          </a:prstGeom>
          <a:noFill/>
        </p:spPr>
        <p:txBody>
          <a:bodyPr wrap="square" rtlCol="0">
            <a:spAutoFit/>
          </a:bodyPr>
          <a:lstStyle/>
          <a:p>
            <a:r>
              <a:rPr lang="en-US" sz="1600" dirty="0">
                <a:solidFill>
                  <a:schemeClr val="tx2">
                    <a:lumMod val="75000"/>
                  </a:schemeClr>
                </a:solidFill>
              </a:rPr>
              <a:t>+ 4</a:t>
            </a:r>
          </a:p>
        </p:txBody>
      </p:sp>
      <p:sp>
        <p:nvSpPr>
          <p:cNvPr id="19" name="TextBox 18">
            <a:extLst>
              <a:ext uri="{FF2B5EF4-FFF2-40B4-BE49-F238E27FC236}">
                <a16:creationId xmlns:a16="http://schemas.microsoft.com/office/drawing/2014/main" id="{C3420B7A-A3C8-DE4B-8550-FA6202DD628C}"/>
              </a:ext>
            </a:extLst>
          </p:cNvPr>
          <p:cNvSpPr txBox="1"/>
          <p:nvPr/>
        </p:nvSpPr>
        <p:spPr>
          <a:xfrm>
            <a:off x="1422330" y="4423052"/>
            <a:ext cx="584689" cy="338554"/>
          </a:xfrm>
          <a:prstGeom prst="rect">
            <a:avLst/>
          </a:prstGeom>
          <a:noFill/>
        </p:spPr>
        <p:txBody>
          <a:bodyPr wrap="square" rtlCol="0">
            <a:spAutoFit/>
          </a:bodyPr>
          <a:lstStyle/>
          <a:p>
            <a:r>
              <a:rPr lang="en-US" sz="1600" dirty="0">
                <a:solidFill>
                  <a:schemeClr val="tx2">
                    <a:lumMod val="75000"/>
                  </a:schemeClr>
                </a:solidFill>
              </a:rPr>
              <a:t>+2</a:t>
            </a:r>
          </a:p>
        </p:txBody>
      </p:sp>
      <p:sp>
        <p:nvSpPr>
          <p:cNvPr id="20" name="TextBox 19">
            <a:extLst>
              <a:ext uri="{FF2B5EF4-FFF2-40B4-BE49-F238E27FC236}">
                <a16:creationId xmlns:a16="http://schemas.microsoft.com/office/drawing/2014/main" id="{A03516E2-DD18-1E48-81C3-2DC09A3CFB50}"/>
              </a:ext>
            </a:extLst>
          </p:cNvPr>
          <p:cNvSpPr txBox="1"/>
          <p:nvPr/>
        </p:nvSpPr>
        <p:spPr>
          <a:xfrm>
            <a:off x="466605" y="4504703"/>
            <a:ext cx="584689" cy="338554"/>
          </a:xfrm>
          <a:prstGeom prst="rect">
            <a:avLst/>
          </a:prstGeom>
          <a:noFill/>
        </p:spPr>
        <p:txBody>
          <a:bodyPr wrap="square" rtlCol="0">
            <a:spAutoFit/>
          </a:bodyPr>
          <a:lstStyle/>
          <a:p>
            <a:r>
              <a:rPr lang="en-US" sz="1600" dirty="0">
                <a:solidFill>
                  <a:schemeClr val="tx2">
                    <a:lumMod val="75000"/>
                  </a:schemeClr>
                </a:solidFill>
              </a:rPr>
              <a:t>+ 2</a:t>
            </a:r>
          </a:p>
        </p:txBody>
      </p:sp>
      <p:sp>
        <p:nvSpPr>
          <p:cNvPr id="21" name="TextBox 20">
            <a:extLst>
              <a:ext uri="{FF2B5EF4-FFF2-40B4-BE49-F238E27FC236}">
                <a16:creationId xmlns:a16="http://schemas.microsoft.com/office/drawing/2014/main" id="{CC0B1BAA-E13E-404D-B41B-AFEBDCE079B4}"/>
              </a:ext>
            </a:extLst>
          </p:cNvPr>
          <p:cNvSpPr txBox="1"/>
          <p:nvPr/>
        </p:nvSpPr>
        <p:spPr>
          <a:xfrm>
            <a:off x="2521082" y="3429000"/>
            <a:ext cx="584689" cy="338554"/>
          </a:xfrm>
          <a:prstGeom prst="rect">
            <a:avLst/>
          </a:prstGeom>
          <a:noFill/>
        </p:spPr>
        <p:txBody>
          <a:bodyPr wrap="square" rtlCol="0">
            <a:spAutoFit/>
          </a:bodyPr>
          <a:lstStyle/>
          <a:p>
            <a:r>
              <a:rPr lang="en-US" sz="1600" dirty="0">
                <a:solidFill>
                  <a:schemeClr val="tx2">
                    <a:lumMod val="75000"/>
                  </a:schemeClr>
                </a:solidFill>
              </a:rPr>
              <a:t>-4</a:t>
            </a:r>
          </a:p>
        </p:txBody>
      </p:sp>
      <p:sp>
        <p:nvSpPr>
          <p:cNvPr id="22" name="TextBox 21">
            <a:extLst>
              <a:ext uri="{FF2B5EF4-FFF2-40B4-BE49-F238E27FC236}">
                <a16:creationId xmlns:a16="http://schemas.microsoft.com/office/drawing/2014/main" id="{4289F87D-434E-E847-9C58-1B44C1C64745}"/>
              </a:ext>
            </a:extLst>
          </p:cNvPr>
          <p:cNvSpPr txBox="1"/>
          <p:nvPr/>
        </p:nvSpPr>
        <p:spPr>
          <a:xfrm>
            <a:off x="2450889" y="5394049"/>
            <a:ext cx="584689" cy="338554"/>
          </a:xfrm>
          <a:prstGeom prst="rect">
            <a:avLst/>
          </a:prstGeom>
          <a:noFill/>
        </p:spPr>
        <p:txBody>
          <a:bodyPr wrap="square" rtlCol="0">
            <a:spAutoFit/>
          </a:bodyPr>
          <a:lstStyle/>
          <a:p>
            <a:r>
              <a:rPr lang="en-US" sz="1600" dirty="0">
                <a:solidFill>
                  <a:schemeClr val="tx2">
                    <a:lumMod val="75000"/>
                  </a:schemeClr>
                </a:solidFill>
              </a:rPr>
              <a:t>-4</a:t>
            </a:r>
          </a:p>
        </p:txBody>
      </p:sp>
    </p:spTree>
    <p:extLst>
      <p:ext uri="{BB962C8B-B14F-4D97-AF65-F5344CB8AC3E}">
        <p14:creationId xmlns:p14="http://schemas.microsoft.com/office/powerpoint/2010/main" val="3246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0" indent="-457200">
              <a:buFont typeface="+mj-lt"/>
              <a:buAutoNum type="arabicPeriod"/>
            </a:pPr>
            <a:r>
              <a:rPr lang="en-US" dirty="0"/>
              <a:t> Training both the agents with sequential step where agent0 will take the first step and then agent1 and independent </a:t>
            </a:r>
            <a:r>
              <a:rPr lang="en-US" dirty="0" err="1"/>
              <a:t>q_table</a:t>
            </a:r>
            <a:r>
              <a:rPr lang="en-US" dirty="0"/>
              <a:t>. [V1] </a:t>
            </a:r>
          </a:p>
          <a:p>
            <a:pPr marL="508000" indent="-457200">
              <a:buFont typeface="+mj-lt"/>
              <a:buAutoNum type="arabicPeriod"/>
            </a:pPr>
            <a:r>
              <a:rPr lang="en-US" dirty="0"/>
              <a:t>Training both the agents with randomized steps where agent0 and agent1 will take the 1st step interchangeably with independent </a:t>
            </a:r>
            <a:r>
              <a:rPr lang="en-US" dirty="0" err="1"/>
              <a:t>q_table</a:t>
            </a:r>
            <a:r>
              <a:rPr lang="en-US" dirty="0"/>
              <a:t> [V2] </a:t>
            </a:r>
          </a:p>
          <a:p>
            <a:pPr marL="508000" indent="-457200">
              <a:buFont typeface="+mj-lt"/>
              <a:buAutoNum type="arabicPeriod"/>
            </a:pPr>
            <a:r>
              <a:rPr lang="en-US" dirty="0"/>
              <a:t> Modifying V1 with a common </a:t>
            </a:r>
            <a:r>
              <a:rPr lang="en-US" dirty="0" err="1"/>
              <a:t>q_table</a:t>
            </a:r>
            <a:r>
              <a:rPr lang="en-US" dirty="0"/>
              <a:t> for both agents [V3] </a:t>
            </a:r>
          </a:p>
          <a:p>
            <a:pPr marL="508000" indent="-457200">
              <a:buFont typeface="+mj-lt"/>
              <a:buAutoNum type="arabicPeriod"/>
            </a:pPr>
            <a:r>
              <a:rPr lang="en-US" dirty="0"/>
              <a:t>Modifying V2 with a common </a:t>
            </a:r>
            <a:r>
              <a:rPr lang="en-US" dirty="0" err="1"/>
              <a:t>q_table</a:t>
            </a:r>
            <a:r>
              <a:rPr lang="en-US" dirty="0"/>
              <a:t> for both agents [V4] </a:t>
            </a:r>
          </a:p>
          <a:p>
            <a:pPr marL="50800" indent="0">
              <a:buNone/>
            </a:pPr>
            <a:r>
              <a:rPr lang="en-US" dirty="0"/>
              <a:t> </a:t>
            </a:r>
          </a:p>
        </p:txBody>
      </p:sp>
      <p:sp>
        <p:nvSpPr>
          <p:cNvPr id="3" name="Title 2"/>
          <p:cNvSpPr>
            <a:spLocks noGrp="1"/>
          </p:cNvSpPr>
          <p:nvPr>
            <p:ph type="title"/>
          </p:nvPr>
        </p:nvSpPr>
        <p:spPr>
          <a:xfrm>
            <a:off x="569468" y="1320800"/>
            <a:ext cx="10515600" cy="716084"/>
          </a:xfrm>
        </p:spPr>
        <p:txBody>
          <a:bodyPr/>
          <a:lstStyle/>
          <a:p>
            <a:r>
              <a:rPr lang="en-US" dirty="0"/>
              <a:t>Implementation and Experiments(PART 1) – Q Learning</a:t>
            </a:r>
          </a:p>
        </p:txBody>
      </p:sp>
    </p:spTree>
    <p:extLst>
      <p:ext uri="{BB962C8B-B14F-4D97-AF65-F5344CB8AC3E}">
        <p14:creationId xmlns:p14="http://schemas.microsoft.com/office/powerpoint/2010/main" val="90293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62DAB1-69BC-86BF-ED44-24908820B427}"/>
              </a:ext>
            </a:extLst>
          </p:cNvPr>
          <p:cNvSpPr txBox="1"/>
          <p:nvPr/>
        </p:nvSpPr>
        <p:spPr>
          <a:xfrm>
            <a:off x="1740667" y="5541735"/>
            <a:ext cx="2170322" cy="369332"/>
          </a:xfrm>
          <a:prstGeom prst="rect">
            <a:avLst/>
          </a:prstGeom>
          <a:noFill/>
        </p:spPr>
        <p:txBody>
          <a:bodyPr wrap="square" rtlCol="0">
            <a:spAutoFit/>
          </a:bodyPr>
          <a:lstStyle/>
          <a:p>
            <a:r>
              <a:rPr lang="en-US" dirty="0"/>
              <a:t>Environment</a:t>
            </a:r>
          </a:p>
        </p:txBody>
      </p:sp>
      <p:sp>
        <p:nvSpPr>
          <p:cNvPr id="16" name="TextBox 15">
            <a:extLst>
              <a:ext uri="{FF2B5EF4-FFF2-40B4-BE49-F238E27FC236}">
                <a16:creationId xmlns:a16="http://schemas.microsoft.com/office/drawing/2014/main" id="{09100299-2AC6-08CC-546C-CA4DD7D47B80}"/>
              </a:ext>
            </a:extLst>
          </p:cNvPr>
          <p:cNvSpPr txBox="1"/>
          <p:nvPr/>
        </p:nvSpPr>
        <p:spPr>
          <a:xfrm>
            <a:off x="8281013" y="5894471"/>
            <a:ext cx="1355074" cy="369332"/>
          </a:xfrm>
          <a:prstGeom prst="rect">
            <a:avLst/>
          </a:prstGeom>
          <a:noFill/>
        </p:spPr>
        <p:txBody>
          <a:bodyPr wrap="square" rtlCol="0">
            <a:spAutoFit/>
          </a:bodyPr>
          <a:lstStyle/>
          <a:p>
            <a:r>
              <a:rPr lang="en-US" dirty="0"/>
              <a:t>Fig. P1</a:t>
            </a:r>
          </a:p>
        </p:txBody>
      </p:sp>
      <p:sp>
        <p:nvSpPr>
          <p:cNvPr id="17" name="Title 2">
            <a:extLst>
              <a:ext uri="{FF2B5EF4-FFF2-40B4-BE49-F238E27FC236}">
                <a16:creationId xmlns:a16="http://schemas.microsoft.com/office/drawing/2014/main" id="{09E7E6E1-A4E2-E91C-AEC0-2DB3A18AE7BC}"/>
              </a:ext>
            </a:extLst>
          </p:cNvPr>
          <p:cNvSpPr>
            <a:spLocks noGrp="1"/>
          </p:cNvSpPr>
          <p:nvPr>
            <p:ph type="title"/>
          </p:nvPr>
        </p:nvSpPr>
        <p:spPr>
          <a:xfrm>
            <a:off x="457347" y="946933"/>
            <a:ext cx="10515600" cy="716084"/>
          </a:xfrm>
        </p:spPr>
        <p:txBody>
          <a:bodyPr/>
          <a:lstStyle/>
          <a:p>
            <a:pPr algn="ctr"/>
            <a:r>
              <a:rPr lang="en-US" dirty="0"/>
              <a:t>Results</a:t>
            </a:r>
          </a:p>
        </p:txBody>
      </p:sp>
      <p:pic>
        <p:nvPicPr>
          <p:cNvPr id="11" name="Picture 10" descr="A picture containing chart&#10;&#10;Description automatically generated">
            <a:extLst>
              <a:ext uri="{FF2B5EF4-FFF2-40B4-BE49-F238E27FC236}">
                <a16:creationId xmlns:a16="http://schemas.microsoft.com/office/drawing/2014/main" id="{2CA05FBF-9383-7343-AD3F-95DF625E07A5}"/>
              </a:ext>
            </a:extLst>
          </p:cNvPr>
          <p:cNvPicPr>
            <a:picLocks noChangeAspect="1"/>
          </p:cNvPicPr>
          <p:nvPr/>
        </p:nvPicPr>
        <p:blipFill>
          <a:blip r:embed="rId2"/>
          <a:stretch>
            <a:fillRect/>
          </a:stretch>
        </p:blipFill>
        <p:spPr>
          <a:xfrm>
            <a:off x="6227663" y="1758564"/>
            <a:ext cx="5029200" cy="1134110"/>
          </a:xfrm>
          <a:prstGeom prst="rect">
            <a:avLst/>
          </a:prstGeom>
        </p:spPr>
      </p:pic>
      <p:pic>
        <p:nvPicPr>
          <p:cNvPr id="18" name="Picture 17" descr="Chart&#10;&#10;Description automatically generated with low confidence">
            <a:extLst>
              <a:ext uri="{FF2B5EF4-FFF2-40B4-BE49-F238E27FC236}">
                <a16:creationId xmlns:a16="http://schemas.microsoft.com/office/drawing/2014/main" id="{13F34B84-6F0E-8643-B8C0-89B984032046}"/>
              </a:ext>
            </a:extLst>
          </p:cNvPr>
          <p:cNvPicPr>
            <a:picLocks noChangeAspect="1"/>
          </p:cNvPicPr>
          <p:nvPr/>
        </p:nvPicPr>
        <p:blipFill>
          <a:blip r:embed="rId3"/>
          <a:stretch>
            <a:fillRect/>
          </a:stretch>
        </p:blipFill>
        <p:spPr>
          <a:xfrm>
            <a:off x="6227663" y="3198755"/>
            <a:ext cx="5029200" cy="1134110"/>
          </a:xfrm>
          <a:prstGeom prst="rect">
            <a:avLst/>
          </a:prstGeom>
        </p:spPr>
      </p:pic>
      <p:pic>
        <p:nvPicPr>
          <p:cNvPr id="19" name="Picture 18" descr="Chart&#10;&#10;Description automatically generated">
            <a:extLst>
              <a:ext uri="{FF2B5EF4-FFF2-40B4-BE49-F238E27FC236}">
                <a16:creationId xmlns:a16="http://schemas.microsoft.com/office/drawing/2014/main" id="{52A9BB27-8CF5-5943-B960-4827FBF667B9}"/>
              </a:ext>
            </a:extLst>
          </p:cNvPr>
          <p:cNvPicPr>
            <a:picLocks noChangeAspect="1"/>
          </p:cNvPicPr>
          <p:nvPr/>
        </p:nvPicPr>
        <p:blipFill>
          <a:blip r:embed="rId4"/>
          <a:stretch>
            <a:fillRect/>
          </a:stretch>
        </p:blipFill>
        <p:spPr>
          <a:xfrm>
            <a:off x="6227663" y="4638946"/>
            <a:ext cx="5029200" cy="1134110"/>
          </a:xfrm>
          <a:prstGeom prst="rect">
            <a:avLst/>
          </a:prstGeom>
        </p:spPr>
      </p:pic>
      <p:pic>
        <p:nvPicPr>
          <p:cNvPr id="24" name="Picture 23" descr="A collage&#10;&#10;Description automatically generated with medium confidence">
            <a:extLst>
              <a:ext uri="{FF2B5EF4-FFF2-40B4-BE49-F238E27FC236}">
                <a16:creationId xmlns:a16="http://schemas.microsoft.com/office/drawing/2014/main" id="{1F6C32CE-DA80-6949-BDC6-D6337544BD3E}"/>
              </a:ext>
            </a:extLst>
          </p:cNvPr>
          <p:cNvPicPr>
            <a:picLocks noChangeAspect="1"/>
          </p:cNvPicPr>
          <p:nvPr/>
        </p:nvPicPr>
        <p:blipFill>
          <a:blip r:embed="rId5"/>
          <a:stretch>
            <a:fillRect/>
          </a:stretch>
        </p:blipFill>
        <p:spPr>
          <a:xfrm>
            <a:off x="771182" y="2225276"/>
            <a:ext cx="3363765" cy="3272544"/>
          </a:xfrm>
          <a:prstGeom prst="rect">
            <a:avLst/>
          </a:prstGeom>
        </p:spPr>
      </p:pic>
    </p:spTree>
    <p:extLst>
      <p:ext uri="{BB962C8B-B14F-4D97-AF65-F5344CB8AC3E}">
        <p14:creationId xmlns:p14="http://schemas.microsoft.com/office/powerpoint/2010/main" val="3079210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62DAB1-69BC-86BF-ED44-24908820B427}"/>
              </a:ext>
            </a:extLst>
          </p:cNvPr>
          <p:cNvSpPr txBox="1"/>
          <p:nvPr/>
        </p:nvSpPr>
        <p:spPr>
          <a:xfrm>
            <a:off x="2916413" y="5824392"/>
            <a:ext cx="1355074" cy="369332"/>
          </a:xfrm>
          <a:prstGeom prst="rect">
            <a:avLst/>
          </a:prstGeom>
          <a:noFill/>
        </p:spPr>
        <p:txBody>
          <a:bodyPr wrap="square" rtlCol="0">
            <a:spAutoFit/>
          </a:bodyPr>
          <a:lstStyle/>
          <a:p>
            <a:r>
              <a:rPr lang="en-US" dirty="0"/>
              <a:t>Fig. P1_V1</a:t>
            </a:r>
          </a:p>
        </p:txBody>
      </p:sp>
      <p:sp>
        <p:nvSpPr>
          <p:cNvPr id="17" name="Title 2">
            <a:extLst>
              <a:ext uri="{FF2B5EF4-FFF2-40B4-BE49-F238E27FC236}">
                <a16:creationId xmlns:a16="http://schemas.microsoft.com/office/drawing/2014/main" id="{09E7E6E1-A4E2-E91C-AEC0-2DB3A18AE7BC}"/>
              </a:ext>
            </a:extLst>
          </p:cNvPr>
          <p:cNvSpPr>
            <a:spLocks noGrp="1"/>
          </p:cNvSpPr>
          <p:nvPr>
            <p:ph type="title"/>
          </p:nvPr>
        </p:nvSpPr>
        <p:spPr>
          <a:xfrm>
            <a:off x="457347" y="946933"/>
            <a:ext cx="10515600" cy="716084"/>
          </a:xfrm>
        </p:spPr>
        <p:txBody>
          <a:bodyPr/>
          <a:lstStyle/>
          <a:p>
            <a:pPr algn="ctr"/>
            <a:r>
              <a:rPr lang="en-US" dirty="0"/>
              <a:t>Results</a:t>
            </a:r>
          </a:p>
        </p:txBody>
      </p:sp>
      <p:pic>
        <p:nvPicPr>
          <p:cNvPr id="21" name="Picture 20">
            <a:extLst>
              <a:ext uri="{FF2B5EF4-FFF2-40B4-BE49-F238E27FC236}">
                <a16:creationId xmlns:a16="http://schemas.microsoft.com/office/drawing/2014/main" id="{0C23AEDC-C9EE-4A4F-9A6A-661B04782E2A}"/>
              </a:ext>
            </a:extLst>
          </p:cNvPr>
          <p:cNvPicPr>
            <a:picLocks noChangeAspect="1"/>
          </p:cNvPicPr>
          <p:nvPr/>
        </p:nvPicPr>
        <p:blipFill>
          <a:blip r:embed="rId2"/>
          <a:stretch>
            <a:fillRect/>
          </a:stretch>
        </p:blipFill>
        <p:spPr>
          <a:xfrm>
            <a:off x="1258142" y="1695138"/>
            <a:ext cx="5029200" cy="1150620"/>
          </a:xfrm>
          <a:prstGeom prst="rect">
            <a:avLst/>
          </a:prstGeom>
        </p:spPr>
      </p:pic>
      <p:pic>
        <p:nvPicPr>
          <p:cNvPr id="24" name="Picture 23" descr="Chart, bar chart&#10;&#10;Description automatically generated">
            <a:extLst>
              <a:ext uri="{FF2B5EF4-FFF2-40B4-BE49-F238E27FC236}">
                <a16:creationId xmlns:a16="http://schemas.microsoft.com/office/drawing/2014/main" id="{00CC8183-5309-8745-A8C3-AC5D15E58B4B}"/>
              </a:ext>
            </a:extLst>
          </p:cNvPr>
          <p:cNvPicPr>
            <a:picLocks noChangeAspect="1"/>
          </p:cNvPicPr>
          <p:nvPr/>
        </p:nvPicPr>
        <p:blipFill>
          <a:blip r:embed="rId3"/>
          <a:stretch>
            <a:fillRect/>
          </a:stretch>
        </p:blipFill>
        <p:spPr>
          <a:xfrm>
            <a:off x="1258142" y="3113261"/>
            <a:ext cx="5029200" cy="1150620"/>
          </a:xfrm>
          <a:prstGeom prst="rect">
            <a:avLst/>
          </a:prstGeom>
        </p:spPr>
      </p:pic>
      <p:pic>
        <p:nvPicPr>
          <p:cNvPr id="25" name="Picture 24" descr="Chart&#10;&#10;Description automatically generated">
            <a:extLst>
              <a:ext uri="{FF2B5EF4-FFF2-40B4-BE49-F238E27FC236}">
                <a16:creationId xmlns:a16="http://schemas.microsoft.com/office/drawing/2014/main" id="{FF0E6BF0-70DA-4F49-9FDB-FAB11D339B14}"/>
              </a:ext>
            </a:extLst>
          </p:cNvPr>
          <p:cNvPicPr>
            <a:picLocks noChangeAspect="1"/>
          </p:cNvPicPr>
          <p:nvPr/>
        </p:nvPicPr>
        <p:blipFill>
          <a:blip r:embed="rId4"/>
          <a:stretch>
            <a:fillRect/>
          </a:stretch>
        </p:blipFill>
        <p:spPr>
          <a:xfrm>
            <a:off x="1219053" y="4553452"/>
            <a:ext cx="5035861" cy="1152144"/>
          </a:xfrm>
          <a:prstGeom prst="rect">
            <a:avLst/>
          </a:prstGeom>
        </p:spPr>
      </p:pic>
      <p:sp>
        <p:nvSpPr>
          <p:cNvPr id="2" name="TextBox 1">
            <a:extLst>
              <a:ext uri="{FF2B5EF4-FFF2-40B4-BE49-F238E27FC236}">
                <a16:creationId xmlns:a16="http://schemas.microsoft.com/office/drawing/2014/main" id="{974F091E-99D7-2F45-91EB-57594516C7D3}"/>
              </a:ext>
            </a:extLst>
          </p:cNvPr>
          <p:cNvSpPr txBox="1"/>
          <p:nvPr/>
        </p:nvSpPr>
        <p:spPr>
          <a:xfrm>
            <a:off x="0" y="2104222"/>
            <a:ext cx="979755" cy="369332"/>
          </a:xfrm>
          <a:prstGeom prst="rect">
            <a:avLst/>
          </a:prstGeom>
          <a:noFill/>
        </p:spPr>
        <p:txBody>
          <a:bodyPr wrap="none" rtlCol="0">
            <a:spAutoFit/>
          </a:bodyPr>
          <a:lstStyle/>
          <a:p>
            <a:r>
              <a:rPr lang="en-US" dirty="0"/>
              <a:t>Agent 1</a:t>
            </a:r>
          </a:p>
        </p:txBody>
      </p:sp>
      <p:sp>
        <p:nvSpPr>
          <p:cNvPr id="26" name="TextBox 25">
            <a:extLst>
              <a:ext uri="{FF2B5EF4-FFF2-40B4-BE49-F238E27FC236}">
                <a16:creationId xmlns:a16="http://schemas.microsoft.com/office/drawing/2014/main" id="{D1E67D2F-7A95-2B4C-ACF9-8F3D0D97FF9D}"/>
              </a:ext>
            </a:extLst>
          </p:cNvPr>
          <p:cNvSpPr txBox="1"/>
          <p:nvPr/>
        </p:nvSpPr>
        <p:spPr>
          <a:xfrm>
            <a:off x="0" y="3537807"/>
            <a:ext cx="979755" cy="369332"/>
          </a:xfrm>
          <a:prstGeom prst="rect">
            <a:avLst/>
          </a:prstGeom>
          <a:noFill/>
        </p:spPr>
        <p:txBody>
          <a:bodyPr wrap="none" rtlCol="0">
            <a:spAutoFit/>
          </a:bodyPr>
          <a:lstStyle/>
          <a:p>
            <a:r>
              <a:rPr lang="en-US" dirty="0"/>
              <a:t>Agent 2</a:t>
            </a:r>
          </a:p>
        </p:txBody>
      </p:sp>
      <p:sp>
        <p:nvSpPr>
          <p:cNvPr id="27" name="TextBox 26">
            <a:extLst>
              <a:ext uri="{FF2B5EF4-FFF2-40B4-BE49-F238E27FC236}">
                <a16:creationId xmlns:a16="http://schemas.microsoft.com/office/drawing/2014/main" id="{F38FFB9F-6E6D-8741-A203-848833EEA2AF}"/>
              </a:ext>
            </a:extLst>
          </p:cNvPr>
          <p:cNvSpPr txBox="1"/>
          <p:nvPr/>
        </p:nvSpPr>
        <p:spPr>
          <a:xfrm>
            <a:off x="-32531" y="4837287"/>
            <a:ext cx="979755" cy="646331"/>
          </a:xfrm>
          <a:prstGeom prst="rect">
            <a:avLst/>
          </a:prstGeom>
          <a:noFill/>
        </p:spPr>
        <p:txBody>
          <a:bodyPr wrap="none" rtlCol="0">
            <a:spAutoFit/>
          </a:bodyPr>
          <a:lstStyle/>
          <a:p>
            <a:r>
              <a:rPr lang="en-US" dirty="0"/>
              <a:t>Team</a:t>
            </a:r>
          </a:p>
          <a:p>
            <a:r>
              <a:rPr lang="en-US" dirty="0"/>
              <a:t>Reward</a:t>
            </a:r>
          </a:p>
        </p:txBody>
      </p:sp>
      <p:sp>
        <p:nvSpPr>
          <p:cNvPr id="28" name="TextBox 27">
            <a:extLst>
              <a:ext uri="{FF2B5EF4-FFF2-40B4-BE49-F238E27FC236}">
                <a16:creationId xmlns:a16="http://schemas.microsoft.com/office/drawing/2014/main" id="{93AC3D2F-6945-F04D-A911-22B2CE4B9FF0}"/>
              </a:ext>
            </a:extLst>
          </p:cNvPr>
          <p:cNvSpPr txBox="1"/>
          <p:nvPr/>
        </p:nvSpPr>
        <p:spPr>
          <a:xfrm>
            <a:off x="8419258" y="5824392"/>
            <a:ext cx="1355074" cy="369332"/>
          </a:xfrm>
          <a:prstGeom prst="rect">
            <a:avLst/>
          </a:prstGeom>
          <a:noFill/>
        </p:spPr>
        <p:txBody>
          <a:bodyPr wrap="square" rtlCol="0">
            <a:spAutoFit/>
          </a:bodyPr>
          <a:lstStyle/>
          <a:p>
            <a:r>
              <a:rPr lang="en-US" dirty="0"/>
              <a:t>Fig. P1_V3</a:t>
            </a:r>
          </a:p>
        </p:txBody>
      </p:sp>
      <p:pic>
        <p:nvPicPr>
          <p:cNvPr id="29" name="Picture 28" descr="Chart, bar chart&#10;&#10;Description automatically generated">
            <a:extLst>
              <a:ext uri="{FF2B5EF4-FFF2-40B4-BE49-F238E27FC236}">
                <a16:creationId xmlns:a16="http://schemas.microsoft.com/office/drawing/2014/main" id="{8F59603B-8CB5-D044-828D-1F30E51966AB}"/>
              </a:ext>
            </a:extLst>
          </p:cNvPr>
          <p:cNvPicPr>
            <a:picLocks noChangeAspect="1"/>
          </p:cNvPicPr>
          <p:nvPr/>
        </p:nvPicPr>
        <p:blipFill>
          <a:blip r:embed="rId5"/>
          <a:stretch>
            <a:fillRect/>
          </a:stretch>
        </p:blipFill>
        <p:spPr>
          <a:xfrm>
            <a:off x="6760987" y="1724780"/>
            <a:ext cx="5029200" cy="1139825"/>
          </a:xfrm>
          <a:prstGeom prst="rect">
            <a:avLst/>
          </a:prstGeom>
        </p:spPr>
      </p:pic>
      <p:pic>
        <p:nvPicPr>
          <p:cNvPr id="30" name="Picture 29" descr="Chart, bar chart&#10;&#10;Description automatically generated">
            <a:extLst>
              <a:ext uri="{FF2B5EF4-FFF2-40B4-BE49-F238E27FC236}">
                <a16:creationId xmlns:a16="http://schemas.microsoft.com/office/drawing/2014/main" id="{A503845F-8879-0845-AC4B-B16ACA8ECFA1}"/>
              </a:ext>
            </a:extLst>
          </p:cNvPr>
          <p:cNvPicPr>
            <a:picLocks noChangeAspect="1"/>
          </p:cNvPicPr>
          <p:nvPr/>
        </p:nvPicPr>
        <p:blipFill>
          <a:blip r:embed="rId6"/>
          <a:stretch>
            <a:fillRect/>
          </a:stretch>
        </p:blipFill>
        <p:spPr>
          <a:xfrm>
            <a:off x="6760987" y="3113261"/>
            <a:ext cx="5029200" cy="1139825"/>
          </a:xfrm>
          <a:prstGeom prst="rect">
            <a:avLst/>
          </a:prstGeom>
        </p:spPr>
      </p:pic>
      <p:pic>
        <p:nvPicPr>
          <p:cNvPr id="31" name="Picture 30" descr="Chart, bar chart&#10;&#10;Description automatically generated">
            <a:extLst>
              <a:ext uri="{FF2B5EF4-FFF2-40B4-BE49-F238E27FC236}">
                <a16:creationId xmlns:a16="http://schemas.microsoft.com/office/drawing/2014/main" id="{777B2855-2D6E-FB47-AB7E-EA80607EF21B}"/>
              </a:ext>
            </a:extLst>
          </p:cNvPr>
          <p:cNvPicPr>
            <a:picLocks noChangeAspect="1"/>
          </p:cNvPicPr>
          <p:nvPr/>
        </p:nvPicPr>
        <p:blipFill>
          <a:blip r:embed="rId7"/>
          <a:stretch>
            <a:fillRect/>
          </a:stretch>
        </p:blipFill>
        <p:spPr>
          <a:xfrm>
            <a:off x="6760987" y="4543354"/>
            <a:ext cx="5029200" cy="1139825"/>
          </a:xfrm>
          <a:prstGeom prst="rect">
            <a:avLst/>
          </a:prstGeom>
        </p:spPr>
      </p:pic>
    </p:spTree>
    <p:extLst>
      <p:ext uri="{BB962C8B-B14F-4D97-AF65-F5344CB8AC3E}">
        <p14:creationId xmlns:p14="http://schemas.microsoft.com/office/powerpoint/2010/main" val="246558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100299-2AC6-08CC-546C-CA4DD7D47B80}"/>
              </a:ext>
            </a:extLst>
          </p:cNvPr>
          <p:cNvSpPr txBox="1"/>
          <p:nvPr/>
        </p:nvSpPr>
        <p:spPr>
          <a:xfrm>
            <a:off x="8818473" y="5814095"/>
            <a:ext cx="1355074" cy="369332"/>
          </a:xfrm>
          <a:prstGeom prst="rect">
            <a:avLst/>
          </a:prstGeom>
          <a:noFill/>
        </p:spPr>
        <p:txBody>
          <a:bodyPr wrap="square" rtlCol="0">
            <a:spAutoFit/>
          </a:bodyPr>
          <a:lstStyle/>
          <a:p>
            <a:r>
              <a:rPr lang="en-US" dirty="0"/>
              <a:t>Fig. P1_V4</a:t>
            </a:r>
          </a:p>
        </p:txBody>
      </p:sp>
      <p:sp>
        <p:nvSpPr>
          <p:cNvPr id="17" name="Title 2">
            <a:extLst>
              <a:ext uri="{FF2B5EF4-FFF2-40B4-BE49-F238E27FC236}">
                <a16:creationId xmlns:a16="http://schemas.microsoft.com/office/drawing/2014/main" id="{09E7E6E1-A4E2-E91C-AEC0-2DB3A18AE7BC}"/>
              </a:ext>
            </a:extLst>
          </p:cNvPr>
          <p:cNvSpPr>
            <a:spLocks noGrp="1"/>
          </p:cNvSpPr>
          <p:nvPr>
            <p:ph type="title"/>
          </p:nvPr>
        </p:nvSpPr>
        <p:spPr>
          <a:xfrm>
            <a:off x="457347" y="946933"/>
            <a:ext cx="10515600" cy="716084"/>
          </a:xfrm>
        </p:spPr>
        <p:txBody>
          <a:bodyPr/>
          <a:lstStyle/>
          <a:p>
            <a:pPr algn="ctr"/>
            <a:r>
              <a:rPr lang="en-US" dirty="0"/>
              <a:t>Results</a:t>
            </a:r>
          </a:p>
        </p:txBody>
      </p:sp>
      <p:pic>
        <p:nvPicPr>
          <p:cNvPr id="11" name="Picture 10">
            <a:extLst>
              <a:ext uri="{FF2B5EF4-FFF2-40B4-BE49-F238E27FC236}">
                <a16:creationId xmlns:a16="http://schemas.microsoft.com/office/drawing/2014/main" id="{BA031D6E-C809-C54E-B4AA-C7A51947F595}"/>
              </a:ext>
            </a:extLst>
          </p:cNvPr>
          <p:cNvPicPr>
            <a:picLocks noChangeAspect="1"/>
          </p:cNvPicPr>
          <p:nvPr/>
        </p:nvPicPr>
        <p:blipFill>
          <a:blip r:embed="rId2"/>
          <a:stretch>
            <a:fillRect/>
          </a:stretch>
        </p:blipFill>
        <p:spPr>
          <a:xfrm>
            <a:off x="6981410" y="1738099"/>
            <a:ext cx="5029200" cy="1139825"/>
          </a:xfrm>
          <a:prstGeom prst="rect">
            <a:avLst/>
          </a:prstGeom>
        </p:spPr>
      </p:pic>
      <p:pic>
        <p:nvPicPr>
          <p:cNvPr id="18" name="Picture 17" descr="Bar chart&#10;&#10;Description automatically generated">
            <a:extLst>
              <a:ext uri="{FF2B5EF4-FFF2-40B4-BE49-F238E27FC236}">
                <a16:creationId xmlns:a16="http://schemas.microsoft.com/office/drawing/2014/main" id="{631D15A9-C561-724F-9529-C391CD64C51B}"/>
              </a:ext>
            </a:extLst>
          </p:cNvPr>
          <p:cNvPicPr>
            <a:picLocks noChangeAspect="1"/>
          </p:cNvPicPr>
          <p:nvPr/>
        </p:nvPicPr>
        <p:blipFill>
          <a:blip r:embed="rId3"/>
          <a:stretch>
            <a:fillRect/>
          </a:stretch>
        </p:blipFill>
        <p:spPr>
          <a:xfrm>
            <a:off x="6981410" y="3145427"/>
            <a:ext cx="5029200" cy="1139825"/>
          </a:xfrm>
          <a:prstGeom prst="rect">
            <a:avLst/>
          </a:prstGeom>
        </p:spPr>
      </p:pic>
      <p:pic>
        <p:nvPicPr>
          <p:cNvPr id="19" name="Picture 18" descr="Chart, bar chart&#10;&#10;Description automatically generated">
            <a:extLst>
              <a:ext uri="{FF2B5EF4-FFF2-40B4-BE49-F238E27FC236}">
                <a16:creationId xmlns:a16="http://schemas.microsoft.com/office/drawing/2014/main" id="{30E4372C-E32E-E94F-8A61-00B5C0F7EE0A}"/>
              </a:ext>
            </a:extLst>
          </p:cNvPr>
          <p:cNvPicPr>
            <a:picLocks noChangeAspect="1"/>
          </p:cNvPicPr>
          <p:nvPr/>
        </p:nvPicPr>
        <p:blipFill>
          <a:blip r:embed="rId4"/>
          <a:stretch>
            <a:fillRect/>
          </a:stretch>
        </p:blipFill>
        <p:spPr>
          <a:xfrm>
            <a:off x="6981410" y="4575521"/>
            <a:ext cx="5029200" cy="1139825"/>
          </a:xfrm>
          <a:prstGeom prst="rect">
            <a:avLst/>
          </a:prstGeom>
        </p:spPr>
      </p:pic>
      <p:sp>
        <p:nvSpPr>
          <p:cNvPr id="26" name="TextBox 25">
            <a:extLst>
              <a:ext uri="{FF2B5EF4-FFF2-40B4-BE49-F238E27FC236}">
                <a16:creationId xmlns:a16="http://schemas.microsoft.com/office/drawing/2014/main" id="{032EA735-AE5E-A14F-ADDC-28354E7369A4}"/>
              </a:ext>
            </a:extLst>
          </p:cNvPr>
          <p:cNvSpPr txBox="1"/>
          <p:nvPr/>
        </p:nvSpPr>
        <p:spPr>
          <a:xfrm>
            <a:off x="0" y="2104222"/>
            <a:ext cx="979755" cy="369332"/>
          </a:xfrm>
          <a:prstGeom prst="rect">
            <a:avLst/>
          </a:prstGeom>
          <a:noFill/>
        </p:spPr>
        <p:txBody>
          <a:bodyPr wrap="none" rtlCol="0">
            <a:spAutoFit/>
          </a:bodyPr>
          <a:lstStyle/>
          <a:p>
            <a:r>
              <a:rPr lang="en-US" dirty="0"/>
              <a:t>Agent 1</a:t>
            </a:r>
          </a:p>
        </p:txBody>
      </p:sp>
      <p:sp>
        <p:nvSpPr>
          <p:cNvPr id="27" name="TextBox 26">
            <a:extLst>
              <a:ext uri="{FF2B5EF4-FFF2-40B4-BE49-F238E27FC236}">
                <a16:creationId xmlns:a16="http://schemas.microsoft.com/office/drawing/2014/main" id="{53846A3A-DEE9-4A49-BC7C-53EB87373223}"/>
              </a:ext>
            </a:extLst>
          </p:cNvPr>
          <p:cNvSpPr txBox="1"/>
          <p:nvPr/>
        </p:nvSpPr>
        <p:spPr>
          <a:xfrm>
            <a:off x="0" y="3537807"/>
            <a:ext cx="979755" cy="369332"/>
          </a:xfrm>
          <a:prstGeom prst="rect">
            <a:avLst/>
          </a:prstGeom>
          <a:noFill/>
        </p:spPr>
        <p:txBody>
          <a:bodyPr wrap="none" rtlCol="0">
            <a:spAutoFit/>
          </a:bodyPr>
          <a:lstStyle/>
          <a:p>
            <a:r>
              <a:rPr lang="en-US" dirty="0"/>
              <a:t>Agent 2</a:t>
            </a:r>
          </a:p>
        </p:txBody>
      </p:sp>
      <p:sp>
        <p:nvSpPr>
          <p:cNvPr id="28" name="TextBox 27">
            <a:extLst>
              <a:ext uri="{FF2B5EF4-FFF2-40B4-BE49-F238E27FC236}">
                <a16:creationId xmlns:a16="http://schemas.microsoft.com/office/drawing/2014/main" id="{E2180843-52B9-A049-8456-FD83E14555BE}"/>
              </a:ext>
            </a:extLst>
          </p:cNvPr>
          <p:cNvSpPr txBox="1"/>
          <p:nvPr/>
        </p:nvSpPr>
        <p:spPr>
          <a:xfrm>
            <a:off x="-32531" y="4837287"/>
            <a:ext cx="979755" cy="646331"/>
          </a:xfrm>
          <a:prstGeom prst="rect">
            <a:avLst/>
          </a:prstGeom>
          <a:noFill/>
        </p:spPr>
        <p:txBody>
          <a:bodyPr wrap="none" rtlCol="0">
            <a:spAutoFit/>
          </a:bodyPr>
          <a:lstStyle/>
          <a:p>
            <a:r>
              <a:rPr lang="en-US" dirty="0"/>
              <a:t>Team</a:t>
            </a:r>
          </a:p>
          <a:p>
            <a:r>
              <a:rPr lang="en-US" dirty="0"/>
              <a:t>Reward</a:t>
            </a:r>
          </a:p>
        </p:txBody>
      </p:sp>
      <p:sp>
        <p:nvSpPr>
          <p:cNvPr id="29" name="TextBox 28">
            <a:extLst>
              <a:ext uri="{FF2B5EF4-FFF2-40B4-BE49-F238E27FC236}">
                <a16:creationId xmlns:a16="http://schemas.microsoft.com/office/drawing/2014/main" id="{8AC79440-E886-2141-A169-FDF7968837C5}"/>
              </a:ext>
            </a:extLst>
          </p:cNvPr>
          <p:cNvSpPr txBox="1"/>
          <p:nvPr/>
        </p:nvSpPr>
        <p:spPr>
          <a:xfrm>
            <a:off x="3073176" y="5814095"/>
            <a:ext cx="1355074" cy="369332"/>
          </a:xfrm>
          <a:prstGeom prst="rect">
            <a:avLst/>
          </a:prstGeom>
          <a:noFill/>
        </p:spPr>
        <p:txBody>
          <a:bodyPr wrap="square" rtlCol="0">
            <a:spAutoFit/>
          </a:bodyPr>
          <a:lstStyle/>
          <a:p>
            <a:r>
              <a:rPr lang="en-US" dirty="0"/>
              <a:t>Fig. P1_V2</a:t>
            </a:r>
          </a:p>
        </p:txBody>
      </p:sp>
      <p:pic>
        <p:nvPicPr>
          <p:cNvPr id="30" name="Picture 29" descr="Chart, bar chart&#10;&#10;Description automatically generated">
            <a:extLst>
              <a:ext uri="{FF2B5EF4-FFF2-40B4-BE49-F238E27FC236}">
                <a16:creationId xmlns:a16="http://schemas.microsoft.com/office/drawing/2014/main" id="{6469AC0D-8C32-F941-AEB8-0D5F8DBF00EC}"/>
              </a:ext>
            </a:extLst>
          </p:cNvPr>
          <p:cNvPicPr>
            <a:picLocks noChangeAspect="1"/>
          </p:cNvPicPr>
          <p:nvPr/>
        </p:nvPicPr>
        <p:blipFill>
          <a:blip r:embed="rId5"/>
          <a:stretch>
            <a:fillRect/>
          </a:stretch>
        </p:blipFill>
        <p:spPr>
          <a:xfrm>
            <a:off x="1066800" y="1695183"/>
            <a:ext cx="5029200" cy="1150620"/>
          </a:xfrm>
          <a:prstGeom prst="rect">
            <a:avLst/>
          </a:prstGeom>
        </p:spPr>
      </p:pic>
      <p:pic>
        <p:nvPicPr>
          <p:cNvPr id="31" name="Picture 30" descr="Chart, bar chart&#10;&#10;Description automatically generated">
            <a:extLst>
              <a:ext uri="{FF2B5EF4-FFF2-40B4-BE49-F238E27FC236}">
                <a16:creationId xmlns:a16="http://schemas.microsoft.com/office/drawing/2014/main" id="{51408457-7A7E-A147-8F9E-C34CCB108072}"/>
              </a:ext>
            </a:extLst>
          </p:cNvPr>
          <p:cNvPicPr>
            <a:picLocks noChangeAspect="1"/>
          </p:cNvPicPr>
          <p:nvPr/>
        </p:nvPicPr>
        <p:blipFill>
          <a:blip r:embed="rId6"/>
          <a:stretch>
            <a:fillRect/>
          </a:stretch>
        </p:blipFill>
        <p:spPr>
          <a:xfrm>
            <a:off x="1066800" y="3179329"/>
            <a:ext cx="5029200" cy="1150620"/>
          </a:xfrm>
          <a:prstGeom prst="rect">
            <a:avLst/>
          </a:prstGeom>
        </p:spPr>
      </p:pic>
      <p:pic>
        <p:nvPicPr>
          <p:cNvPr id="32" name="Picture 31" descr="Chart, bar chart&#10;&#10;Description automatically generated">
            <a:extLst>
              <a:ext uri="{FF2B5EF4-FFF2-40B4-BE49-F238E27FC236}">
                <a16:creationId xmlns:a16="http://schemas.microsoft.com/office/drawing/2014/main" id="{039C1054-4F27-0445-B71E-5FF7B501B7A0}"/>
              </a:ext>
            </a:extLst>
          </p:cNvPr>
          <p:cNvPicPr>
            <a:picLocks noChangeAspect="1"/>
          </p:cNvPicPr>
          <p:nvPr/>
        </p:nvPicPr>
        <p:blipFill>
          <a:blip r:embed="rId7"/>
          <a:stretch>
            <a:fillRect/>
          </a:stretch>
        </p:blipFill>
        <p:spPr>
          <a:xfrm>
            <a:off x="1008195" y="4663475"/>
            <a:ext cx="5029200" cy="1150620"/>
          </a:xfrm>
          <a:prstGeom prst="rect">
            <a:avLst/>
          </a:prstGeom>
        </p:spPr>
      </p:pic>
    </p:spTree>
    <p:extLst>
      <p:ext uri="{BB962C8B-B14F-4D97-AF65-F5344CB8AC3E}">
        <p14:creationId xmlns:p14="http://schemas.microsoft.com/office/powerpoint/2010/main" val="2417383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0" indent="-457200">
              <a:buFont typeface="+mj-lt"/>
              <a:buAutoNum type="arabicPeriod"/>
            </a:pPr>
            <a:r>
              <a:rPr lang="en-US" dirty="0"/>
              <a:t>Training both the agents with sequential step where agent0 will take the first step and then agent1 and independent DQN network. [P2_V1] </a:t>
            </a:r>
          </a:p>
          <a:p>
            <a:pPr marL="508000" indent="-457200">
              <a:buFont typeface="+mj-lt"/>
              <a:buAutoNum type="arabicPeriod"/>
            </a:pPr>
            <a:r>
              <a:rPr lang="en-US" dirty="0"/>
              <a:t>Training both the agents with sequential step where agent1 will take the first step and then agent0 and independent DQN network. [P2_V2] </a:t>
            </a:r>
          </a:p>
          <a:p>
            <a:pPr marL="508000" indent="-457200">
              <a:buFont typeface="+mj-lt"/>
              <a:buAutoNum type="arabicPeriod"/>
            </a:pPr>
            <a:r>
              <a:rPr lang="en-US" dirty="0"/>
              <a:t>Training both the agents with randomized steps where agent0 and agent1 will take the steps interchangeably with independent DQN network [P2_V3] </a:t>
            </a:r>
          </a:p>
          <a:p>
            <a:pPr marL="508000" indent="-457200">
              <a:buFont typeface="+mj-lt"/>
              <a:buAutoNum type="arabicPeriod"/>
            </a:pPr>
            <a:r>
              <a:rPr lang="en-US" dirty="0"/>
              <a:t>Modifying P2_V1 with a common DQN for both agents [P2_V4] </a:t>
            </a:r>
          </a:p>
          <a:p>
            <a:pPr marL="508000" indent="-457200">
              <a:buFont typeface="+mj-lt"/>
              <a:buAutoNum type="arabicPeriod"/>
            </a:pPr>
            <a:r>
              <a:rPr lang="en-US" dirty="0"/>
              <a:t>Conti…</a:t>
            </a:r>
          </a:p>
          <a:p>
            <a:pPr marL="50800" indent="0">
              <a:buNone/>
            </a:pPr>
            <a:r>
              <a:rPr lang="en-US" dirty="0"/>
              <a:t> </a:t>
            </a:r>
          </a:p>
        </p:txBody>
      </p:sp>
      <p:sp>
        <p:nvSpPr>
          <p:cNvPr id="3" name="Title 2"/>
          <p:cNvSpPr>
            <a:spLocks noGrp="1"/>
          </p:cNvSpPr>
          <p:nvPr>
            <p:ph type="title"/>
          </p:nvPr>
        </p:nvSpPr>
        <p:spPr>
          <a:xfrm>
            <a:off x="569468" y="1320800"/>
            <a:ext cx="10515600" cy="716084"/>
          </a:xfrm>
        </p:spPr>
        <p:txBody>
          <a:bodyPr/>
          <a:lstStyle/>
          <a:p>
            <a:r>
              <a:rPr lang="en-US" dirty="0"/>
              <a:t>Experiments(PART 2) - DQN Learning</a:t>
            </a:r>
          </a:p>
        </p:txBody>
      </p:sp>
    </p:spTree>
    <p:extLst>
      <p:ext uri="{BB962C8B-B14F-4D97-AF65-F5344CB8AC3E}">
        <p14:creationId xmlns:p14="http://schemas.microsoft.com/office/powerpoint/2010/main" val="383790282"/>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2606</TotalTime>
  <Words>684</Words>
  <Application>Microsoft Macintosh PowerPoint</Application>
  <PresentationFormat>Widescreen</PresentationFormat>
  <Paragraphs>80</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Georgia</vt:lpstr>
      <vt:lpstr>LucidaGrande</vt:lpstr>
      <vt:lpstr>UB Powerpoint Template</vt:lpstr>
      <vt:lpstr>CSE 546  Final Project- MARl</vt:lpstr>
      <vt:lpstr>Background</vt:lpstr>
      <vt:lpstr>Project Description</vt:lpstr>
      <vt:lpstr>Environment</vt:lpstr>
      <vt:lpstr>Implementation and Experiments(PART 1) – Q Learning</vt:lpstr>
      <vt:lpstr>Results</vt:lpstr>
      <vt:lpstr>Results</vt:lpstr>
      <vt:lpstr>Results</vt:lpstr>
      <vt:lpstr>Experiments(PART 2) - DQN Learning</vt:lpstr>
      <vt:lpstr>PowerPoint Presentation</vt:lpstr>
      <vt:lpstr>Results</vt:lpstr>
      <vt:lpstr>PowerPoint Presentation</vt:lpstr>
      <vt:lpstr>Hide &amp; Seek</vt:lpstr>
      <vt:lpstr>Contribution</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Sumeet Milind Aher</cp:lastModifiedBy>
  <cp:revision>208</cp:revision>
  <cp:lastPrinted>2016-07-18T17:32:49Z</cp:lastPrinted>
  <dcterms:created xsi:type="dcterms:W3CDTF">2016-06-28T14:05:07Z</dcterms:created>
  <dcterms:modified xsi:type="dcterms:W3CDTF">2022-05-10T07:39:02Z</dcterms:modified>
  <cp:category/>
</cp:coreProperties>
</file>